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0.xml" ContentType="application/vnd.openxmlformats-officedocument.presentationml.tags+xml"/>
  <Override PartName="/ppt/revisionInfo.xml" ContentType="application/vnd.ms-powerpoint.revisioninfo+xml"/>
  <Override PartName="/ppt/tags/tag9.xml" ContentType="application/vnd.openxmlformats-officedocument.presentationml.tags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tags/tag11.xml" ContentType="application/vnd.openxmlformats-officedocument.presentationml.tag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8.xml" ContentType="application/vnd.openxmlformats-officedocument.presentationml.tags+xml"/>
  <Override PartName="/ppt/tags/tag12.xml" ContentType="application/vnd.openxmlformats-officedocument.presentationml.tag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81" r:id="rId5"/>
    <p:sldId id="288" r:id="rId6"/>
    <p:sldId id="272" r:id="rId7"/>
    <p:sldId id="275" r:id="rId8"/>
    <p:sldId id="292" r:id="rId9"/>
    <p:sldId id="273" r:id="rId10"/>
    <p:sldId id="274" r:id="rId11"/>
    <p:sldId id="276" r:id="rId12"/>
    <p:sldId id="277" r:id="rId13"/>
    <p:sldId id="278" r:id="rId14"/>
    <p:sldId id="279" r:id="rId15"/>
    <p:sldId id="280" r:id="rId16"/>
    <p:sldId id="290" r:id="rId17"/>
    <p:sldId id="291" r:id="rId18"/>
    <p:sldId id="293" r:id="rId19"/>
    <p:sldId id="294" r:id="rId20"/>
  </p:sldIdLst>
  <p:sldSz cx="12192000" cy="6858000"/>
  <p:notesSz cx="6985000" cy="92837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E2254-4C4C-496E-A67E-EDA5BBCF8CB7}" v="775" dt="2022-03-14T21:02:58.158"/>
    <p1510:client id="{0FC2A74C-4D93-491D-950F-2AFF871BF4E3}" v="11" dt="2022-03-15T18:56:43.858"/>
    <p1510:client id="{10AF95F2-2ED3-4178-9E20-40C6B239F1DF}" v="69" dt="2022-03-08T19:30:57.674"/>
    <p1510:client id="{133B42FB-4236-44A8-AA86-4082A7D438A9}" v="370" dt="2022-03-08T19:29:30.905"/>
    <p1510:client id="{1AC8D850-6191-499E-9EE7-DA41994AB7D6}" v="10" dt="2022-08-04T16:15:39.700"/>
    <p1510:client id="{1E08D5E9-093C-48F9-B9A7-D7FD8E0FC740}" v="141" dt="2022-03-14T15:53:29.791"/>
    <p1510:client id="{4C0B4A81-203B-4C45-AA61-4DA8813F4AA2}" v="345" dt="2022-08-02T21:19:08.545"/>
    <p1510:client id="{52C7AC19-75CF-4AE9-B047-B7D877A6EF86}" v="124" dt="2022-03-16T21:05:00.835"/>
    <p1510:client id="{600E0C48-D4A6-451D-A1BB-E3302E8C38AE}" v="1" dt="2022-03-10T22:47:56.728"/>
    <p1510:client id="{6227EDCA-FA31-4A82-B315-B0674F927CEE}" v="3" dt="2022-08-04T12:54:35.641"/>
    <p1510:client id="{6EE365CF-9C60-4D6F-800F-214172C6B0DF}" v="31" dt="2022-08-08T13:41:08.506"/>
    <p1510:client id="{70008289-DD9F-4D44-ACCE-2D3E3151176B}" v="1036" dt="2022-03-11T21:50:48.238"/>
    <p1510:client id="{73739223-E61F-42D0-95A4-FB18362AD037}" v="549" dt="2022-03-15T17:31:26.465"/>
    <p1510:client id="{763402C0-5360-402A-8B66-58AA9664E1E4}" v="161" dt="2022-03-15T18:46:54.214"/>
    <p1510:client id="{8A9D861D-0146-4D0A-8EA6-1E316805C848}" v="116" dt="2022-03-15T19:12:50.283"/>
    <p1510:client id="{A2E261AC-D16A-431F-BE32-8334B5834D9D}" v="440" dt="2022-08-04T16:09:28.636"/>
    <p1510:client id="{B83F4483-B4F1-4012-835F-90FBD7ECC10C}" v="90" dt="2022-08-03T17:07:33.921"/>
    <p1510:client id="{CC7ACB33-6635-41FD-9BA8-0E16D865013A}" v="1784" dt="2022-03-15T14:56:02.438"/>
    <p1510:client id="{D9A76073-51ED-4ECE-A4B0-7659E1ADABC2}" v="690" dt="2022-03-14T20:24:15.603"/>
    <p1510:client id="{D9C016FE-B0EE-48B6-BB40-B41CD5E5D97B}" v="115" dt="2022-03-15T18:37:34.873"/>
    <p1510:client id="{FCE9C1CE-CB4B-4E35-9AFB-DB7559F87262}" v="29" dt="2022-07-28T16:42:39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FAB9F-E1B0-4B8C-82B7-0C18F25ED880}" type="datetimeFigureOut"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4D47E-8252-45A8-96B2-7D9C368E97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9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6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585788"/>
            <a:ext cx="5816600" cy="32718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32A878C-EED0-4169-BD74-0AFA47BF97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14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2938" y="776288"/>
            <a:ext cx="5643562" cy="3175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5F4D380-9585-4DFC-899F-877F7E056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67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8500" y="627063"/>
            <a:ext cx="5588000" cy="31448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0D52E0D-D82E-4473-9C02-7961BC80E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7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9288" y="600075"/>
            <a:ext cx="5637212" cy="31718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E0D2A0B-3CBC-448B-A8FD-AEE62FEE6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5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627063"/>
            <a:ext cx="5588000" cy="31448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9A9F825-98D1-461F-9BA6-32CD8B4B4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15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3900" y="641350"/>
            <a:ext cx="5562600" cy="31305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86BBB6A-AC89-4971-8289-24C081806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0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0" y="573088"/>
            <a:ext cx="5684838" cy="31988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18B384E-5C98-4941-B02C-23AAF443C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6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800100"/>
            <a:ext cx="5527675" cy="31099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2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62AD8A5-D66E-4708-995C-ECAE19004A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66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6950" y="827088"/>
            <a:ext cx="4991100" cy="28067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59C3F5-FA08-449A-ADF0-5AF9F7C46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7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8050" y="644525"/>
            <a:ext cx="5168900" cy="29083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6E16EE8-5CF3-4559-ABFB-27D89553E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33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1238" y="779463"/>
            <a:ext cx="4962525" cy="27924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B043F0-5BD0-4ADF-A6CB-C1E6C328D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8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5950" y="806450"/>
            <a:ext cx="5670550" cy="31908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F04915E-4B2E-46C3-A3C7-C2EE708A3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8500" y="750888"/>
            <a:ext cx="5648325" cy="31765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E5CC2E7-C785-4B34-AA74-64F931A3A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90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8500" y="668338"/>
            <a:ext cx="5686425" cy="31988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E65C2E3-FF27-4F17-95D4-608F50375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94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2775" y="581025"/>
            <a:ext cx="5672138" cy="31908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4D47E-8252-45A8-96B2-7D9C368E97D3}" type="slidenum">
              <a:rPr lang="en-US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7A5CB5D-CACA-4C1B-9838-4AC4A561F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4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l-title_widesc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90877"/>
            <a:ext cx="12192000" cy="1760179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2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72930"/>
            <a:ext cx="12192000" cy="168507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generic1-cov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0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A003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pp-footer_widesc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6936"/>
            <a:ext cx="12192000" cy="10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l-section_widesc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3" y="1211264"/>
            <a:ext cx="10363200" cy="1362075"/>
          </a:xfrm>
        </p:spPr>
        <p:txBody>
          <a:bodyPr anchor="b" anchorCtr="0"/>
          <a:lstStyle>
            <a:lvl1pPr algn="ctr">
              <a:defRPr sz="5333" b="0" i="0" cap="none">
                <a:solidFill>
                  <a:srgbClr val="6A0032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33" y="2590803"/>
            <a:ext cx="10363200" cy="1500187"/>
          </a:xfrm>
        </p:spPr>
        <p:txBody>
          <a:bodyPr anchor="t" anchorCtr="0"/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39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A003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pp-footer_widesc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6936"/>
            <a:ext cx="12192000" cy="10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A003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pp-footer_widesc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6936"/>
            <a:ext cx="12192000" cy="100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9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676467" y="6356351"/>
            <a:ext cx="9059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2AC4CF9-E20F-F34F-A061-534F27A638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676467" y="6356351"/>
            <a:ext cx="9059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F502599-CBAD-A34A-87D0-290623393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30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7AB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814922" y="1504951"/>
            <a:ext cx="10568516" cy="4421188"/>
          </a:xfrm>
          <a:prstGeom prst="rect">
            <a:avLst/>
          </a:prstGeom>
        </p:spPr>
        <p:txBody>
          <a:bodyPr/>
          <a:lstStyle>
            <a:lvl1pPr marL="167874" indent="-167874">
              <a:buClrTx/>
              <a:buSzPct val="100000"/>
              <a:buFont typeface="Arial"/>
              <a:buChar char="•"/>
              <a:defRPr b="1">
                <a:solidFill>
                  <a:srgbClr val="7F7F7F"/>
                </a:solidFill>
                <a:latin typeface="Arial Narrow"/>
                <a:cs typeface="Arial Narrow"/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rgbClr val="7F7F7F"/>
                </a:solidFill>
                <a:latin typeface="Arial Narrow"/>
                <a:cs typeface="Arial Narrow"/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rgbClr val="7F7F7F"/>
                </a:solidFill>
                <a:latin typeface="Arial Narrow"/>
                <a:cs typeface="Arial Narrow"/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rgbClr val="7F7F7F"/>
                </a:solidFill>
                <a:latin typeface="Arial Narrow"/>
                <a:cs typeface="Arial Narrow"/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rgbClr val="7F7F7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67867" y="6313488"/>
            <a:ext cx="1456267" cy="376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29F62B8-118B-46A6-82A7-E17CB2F0C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3911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EAB0-037D-43EA-A691-C7D0B2E5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1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96C1F-A62A-E649-96ED-1A90FB2BF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3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739C-D6B5-4FE8-ACEA-77B0EEFE5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850"/>
              <a:t>Flexible Worksite Policy – August 2022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501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6" y="1445655"/>
            <a:ext cx="6615303" cy="43817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/>
              <a:t>Supervisors are responsible for:</a:t>
            </a:r>
            <a:endParaRPr lang="en-US" sz="2000">
              <a:cs typeface="Calibri"/>
            </a:endParaRPr>
          </a:p>
          <a:p>
            <a:pPr marL="937260" lvl="2" indent="-342900">
              <a:spcBef>
                <a:spcPts val="600"/>
              </a:spcBef>
              <a:buClr>
                <a:srgbClr val="790101"/>
              </a:buClr>
              <a:buSzPct val="80000"/>
              <a:buFont typeface="Wingdings"/>
              <a:buChar char="Ø"/>
            </a:pPr>
            <a:r>
              <a:rPr lang="en-US" sz="1500"/>
              <a:t>Monitoring hours and performance</a:t>
            </a:r>
            <a:endParaRPr lang="en-US" sz="1500">
              <a:cs typeface="Calibri"/>
            </a:endParaRPr>
          </a:p>
          <a:p>
            <a:pPr marL="937260" lvl="2" indent="-342900">
              <a:spcBef>
                <a:spcPts val="600"/>
              </a:spcBef>
              <a:buClr>
                <a:srgbClr val="790101"/>
              </a:buClr>
              <a:buSzPct val="80000"/>
              <a:buFont typeface="Wingdings"/>
              <a:buChar char="Ø"/>
            </a:pPr>
            <a:r>
              <a:rPr lang="en-US" sz="1500"/>
              <a:t>Holding their employee accountable</a:t>
            </a:r>
            <a:endParaRPr lang="en-US" sz="1500">
              <a:cs typeface="Calibri"/>
            </a:endParaRPr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/>
              <a:t>Employees are responsible for:</a:t>
            </a:r>
            <a:endParaRPr lang="en-US" sz="2000">
              <a:cs typeface="Calibri"/>
            </a:endParaRPr>
          </a:p>
          <a:p>
            <a:pPr marL="958215" lvl="2" indent="-342900">
              <a:spcBef>
                <a:spcPts val="600"/>
              </a:spcBef>
              <a:buClr>
                <a:srgbClr val="790101"/>
              </a:buClr>
              <a:buSzPct val="80000"/>
              <a:buFont typeface="Wingdings"/>
              <a:buChar char="Ø"/>
            </a:pPr>
            <a:r>
              <a:rPr lang="en-US" sz="1500">
                <a:cs typeface="Calibri"/>
              </a:rPr>
              <a:t>Meeting their work schedule responsibilities</a:t>
            </a:r>
          </a:p>
          <a:p>
            <a:pPr marL="958215" lvl="2" indent="-342900">
              <a:spcBef>
                <a:spcPts val="600"/>
              </a:spcBef>
              <a:buClr>
                <a:srgbClr val="790101"/>
              </a:buClr>
              <a:buSzPct val="80000"/>
              <a:buFont typeface="Wingdings"/>
              <a:buChar char="Ø"/>
            </a:pPr>
            <a:r>
              <a:rPr lang="en-US" sz="1500"/>
              <a:t>Performing the same quality of work </a:t>
            </a:r>
            <a:endParaRPr lang="en-US" sz="1500">
              <a:cs typeface="Calibri"/>
            </a:endParaRPr>
          </a:p>
          <a:p>
            <a:pPr marL="958215" lvl="2" indent="-342900">
              <a:spcBef>
                <a:spcPts val="600"/>
              </a:spcBef>
              <a:buClr>
                <a:srgbClr val="790101"/>
              </a:buClr>
              <a:buSzPct val="80000"/>
              <a:buFont typeface="Wingdings"/>
              <a:buChar char="Ø"/>
            </a:pPr>
            <a:r>
              <a:rPr lang="en-US" sz="1500"/>
              <a:t>Being available during established work hours</a:t>
            </a:r>
            <a:endParaRPr lang="en-US" sz="1500">
              <a:cs typeface="Calibri"/>
            </a:endParaRPr>
          </a:p>
          <a:p>
            <a:pPr marL="958215" lvl="2" indent="-342900">
              <a:spcBef>
                <a:spcPts val="600"/>
              </a:spcBef>
              <a:buClr>
                <a:srgbClr val="790101"/>
              </a:buClr>
              <a:buSzPct val="80000"/>
              <a:buFont typeface="Wingdings"/>
              <a:buChar char="Ø"/>
            </a:pPr>
            <a:r>
              <a:rPr lang="en-US" sz="1500"/>
              <a:t>Notifying supervisor if unavailable due to unexpected circumstances </a:t>
            </a:r>
            <a:r>
              <a:rPr lang="en-US" sz="1400"/>
              <a:t> </a:t>
            </a:r>
            <a:endParaRPr lang="en-US" sz="1400">
              <a:cs typeface="Calibri"/>
            </a:endParaRPr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>
                <a:cs typeface="Calibri"/>
              </a:rPr>
              <a:t>Performance must remain satisfactory</a:t>
            </a:r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/>
              <a:t>Department requirements take precedence</a:t>
            </a:r>
            <a:endParaRPr lang="en-US" sz="2000">
              <a:cs typeface="Calibri"/>
            </a:endParaRPr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/>
              <a:t>Supervisor may require employee to be in-person</a:t>
            </a:r>
            <a:endParaRPr lang="en-US" sz="2000">
              <a:cs typeface="Calibri"/>
            </a:endParaRPr>
          </a:p>
          <a:p>
            <a:pPr marL="898525" lvl="2" indent="-342900">
              <a:spcBef>
                <a:spcPts val="600"/>
              </a:spcBef>
              <a:buClr>
                <a:srgbClr val="790101"/>
              </a:buClr>
              <a:buSzPct val="80000"/>
              <a:buFont typeface="Wingdings"/>
              <a:buChar char="Ø"/>
            </a:pPr>
            <a:r>
              <a:rPr lang="en-US" sz="1500"/>
              <a:t>Employee</a:t>
            </a:r>
            <a:r>
              <a:rPr lang="en-US" sz="1500">
                <a:cs typeface="Calibri"/>
              </a:rPr>
              <a:t> will be responsible for the cost of transportation. </a:t>
            </a:r>
          </a:p>
          <a:p>
            <a:pPr marL="81915" lvl="1" indent="0">
              <a:spcBef>
                <a:spcPts val="600"/>
              </a:spcBef>
              <a:buClr>
                <a:srgbClr val="790101"/>
              </a:buClr>
              <a:buSzPct val="80000"/>
              <a:buNone/>
            </a:pPr>
            <a:endParaRPr lang="en-US" sz="3200">
              <a:cs typeface="Calibri"/>
            </a:endParaRPr>
          </a:p>
          <a:p>
            <a:pPr marL="456565" indent="-456565"/>
            <a:endParaRPr lang="en-US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fld id="{1D8F1888-7D29-4A7D-8FA0-7DB6CBBC73D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2258291" y="125896"/>
            <a:ext cx="7675419" cy="11430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Work Hours/Performance</a:t>
            </a:r>
          </a:p>
        </p:txBody>
      </p:sp>
      <p:pic>
        <p:nvPicPr>
          <p:cNvPr id="4" name="Picture 3" descr="Clock mounted on wall">
            <a:extLst>
              <a:ext uri="{FF2B5EF4-FFF2-40B4-BE49-F238E27FC236}">
                <a16:creationId xmlns:a16="http://schemas.microsoft.com/office/drawing/2014/main" id="{0A959BD9-D404-40DE-B527-65FCBB20A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126" y="1714598"/>
            <a:ext cx="4845296" cy="3445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884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600203"/>
            <a:ext cx="8056100" cy="38497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6565" indent="-456565">
              <a:buClr>
                <a:srgbClr val="631717"/>
              </a:buClr>
            </a:pPr>
            <a:r>
              <a:rPr lang="en-US" sz="2700"/>
              <a:t>Employees are responsible for:</a:t>
            </a:r>
            <a:endParaRPr lang="en-US" sz="2150"/>
          </a:p>
          <a:p>
            <a:pPr marL="989965" lvl="1" indent="-380365">
              <a:buClr>
                <a:srgbClr val="631717"/>
              </a:buClr>
              <a:buFont typeface="Wingdings"/>
              <a:buChar char="Ø"/>
            </a:pPr>
            <a:r>
              <a:rPr lang="en-US" sz="2150"/>
              <a:t>Maintaining a designated, safe, and secure environment</a:t>
            </a:r>
            <a:endParaRPr lang="en-US" sz="1600">
              <a:cs typeface="Calibri"/>
            </a:endParaRPr>
          </a:p>
          <a:p>
            <a:pPr marL="989965" lvl="1" indent="-380365">
              <a:buClr>
                <a:srgbClr val="631717"/>
              </a:buClr>
              <a:buFont typeface="Wingdings"/>
              <a:buChar char="Ø"/>
            </a:pPr>
            <a:r>
              <a:rPr lang="en-US" sz="2150"/>
              <a:t>Maintaining an ergonomically</a:t>
            </a:r>
            <a:r>
              <a:rPr lang="en-US" sz="2150">
                <a:cs typeface="Calibri"/>
              </a:rPr>
              <a:t> correct environment</a:t>
            </a:r>
            <a:endParaRPr lang="en-US" sz="1650">
              <a:cs typeface="Calibri"/>
            </a:endParaRPr>
          </a:p>
          <a:p>
            <a:pPr marL="609600" lvl="1" indent="0">
              <a:buClr>
                <a:srgbClr val="631717"/>
              </a:buClr>
              <a:buNone/>
            </a:pPr>
            <a:r>
              <a:rPr lang="en-US" sz="1650">
                <a:cs typeface="Calibri"/>
              </a:rPr>
              <a:t>      </a:t>
            </a:r>
            <a:r>
              <a:rPr lang="en-US" sz="1300">
                <a:cs typeface="Calibri"/>
              </a:rPr>
              <a:t> </a:t>
            </a:r>
            <a:r>
              <a:rPr lang="en-US" sz="1600">
                <a:cs typeface="Calibri"/>
              </a:rPr>
              <a:t>   Ergonomics Toolbox: </a:t>
            </a:r>
            <a:endParaRPr lang="en-US" sz="1600">
              <a:ea typeface="+mn-lt"/>
              <a:cs typeface="+mn-lt"/>
            </a:endParaRPr>
          </a:p>
          <a:p>
            <a:pPr marL="609600" lvl="1" indent="0">
              <a:buNone/>
            </a:pPr>
            <a:r>
              <a:rPr lang="en-US" sz="1600">
                <a:ea typeface="+mn-lt"/>
                <a:cs typeface="+mn-lt"/>
              </a:rPr>
              <a:t>          https://www2.cmich.edu/fas/hr/HRBenefitsandWellness/Pages/Ergonomics.aspx</a:t>
            </a:r>
            <a:endParaRPr lang="en-US" sz="1600">
              <a:cs typeface="Calibri"/>
            </a:endParaRPr>
          </a:p>
          <a:p>
            <a:pPr marL="456565" indent="-456565">
              <a:buClr>
                <a:srgbClr val="631717"/>
              </a:buClr>
            </a:pPr>
            <a:r>
              <a:rPr lang="en-US" sz="2700">
                <a:cs typeface="Calibri"/>
              </a:rPr>
              <a:t>Work-related Personal Injuries:</a:t>
            </a:r>
          </a:p>
          <a:p>
            <a:pPr marL="989965" lvl="1" indent="-380365">
              <a:buClr>
                <a:srgbClr val="631717"/>
              </a:buClr>
              <a:buFont typeface="Wingdings"/>
              <a:buChar char="Ø"/>
            </a:pPr>
            <a:r>
              <a:rPr lang="en-US" sz="2150">
                <a:cs typeface="Calibri"/>
              </a:rPr>
              <a:t>Employee must immediately report injuries to their supervisor </a:t>
            </a:r>
          </a:p>
          <a:p>
            <a:pPr marL="989965" lvl="1" indent="-380365">
              <a:buClr>
                <a:srgbClr val="631717"/>
              </a:buClr>
              <a:buFont typeface="Wingdings"/>
              <a:buChar char="Ø"/>
            </a:pPr>
            <a:r>
              <a:rPr lang="en-US" sz="2150">
                <a:cs typeface="Calibri"/>
              </a:rPr>
              <a:t>The employee or supervisor must also report the injury as soon as possible to Workers' Compensation at x7177.</a:t>
            </a:r>
            <a:endParaRPr lang="en-US">
              <a:cs typeface="Calibri"/>
            </a:endParaRPr>
          </a:p>
          <a:p>
            <a:pPr marL="456565" indent="-456565">
              <a:buClr>
                <a:srgbClr val="631717"/>
              </a:buClr>
            </a:pPr>
            <a:endParaRPr lang="en-US" sz="2700">
              <a:cs typeface="Calibri"/>
            </a:endParaRPr>
          </a:p>
          <a:p>
            <a:pPr marL="0" indent="0">
              <a:buClr>
                <a:srgbClr val="631717"/>
              </a:buClr>
              <a:buNone/>
            </a:pPr>
            <a:endParaRPr lang="en-US" sz="2700">
              <a:cs typeface="Calibri"/>
            </a:endParaRPr>
          </a:p>
          <a:p>
            <a:pPr marL="456565" indent="-456565">
              <a:buClr>
                <a:srgbClr val="631717"/>
              </a:buClr>
            </a:pPr>
            <a:endParaRPr lang="en-US">
              <a:cs typeface="Calibri"/>
            </a:endParaRPr>
          </a:p>
          <a:p>
            <a:pPr marL="81915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fld id="{1D8F1888-7D29-4A7D-8FA0-7DB6CBBC73D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1514475" y="184151"/>
            <a:ext cx="9867899" cy="11430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Workplace Safety and Security</a:t>
            </a:r>
          </a:p>
        </p:txBody>
      </p:sp>
      <p:pic>
        <p:nvPicPr>
          <p:cNvPr id="1027" name="Picture 3" descr="Doctor and pat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46149" y="1602791"/>
            <a:ext cx="3426135" cy="250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38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03" y="1663077"/>
            <a:ext cx="6396709" cy="410793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6565" indent="-456565">
              <a:buClr>
                <a:srgbClr val="631717"/>
              </a:buClr>
            </a:pPr>
            <a:r>
              <a:rPr lang="en-US" sz="2400" dirty="0">
                <a:cs typeface="Calibri"/>
              </a:rPr>
              <a:t>Supervisors will determine what equipment is provided, as approved by the division head</a:t>
            </a:r>
          </a:p>
          <a:p>
            <a:pPr marL="456565" indent="-456565">
              <a:buClr>
                <a:srgbClr val="631717"/>
              </a:buClr>
            </a:pPr>
            <a:endParaRPr lang="en-US" sz="2400" dirty="0"/>
          </a:p>
          <a:p>
            <a:pPr marL="456565" indent="-456565">
              <a:buClr>
                <a:srgbClr val="631717"/>
              </a:buClr>
            </a:pPr>
            <a:r>
              <a:rPr lang="en-US" sz="2400" dirty="0"/>
              <a:t>Employees are responsible for:</a:t>
            </a:r>
            <a:endParaRPr lang="en-US" sz="2400" dirty="0">
              <a:cs typeface="Calibri"/>
            </a:endParaRPr>
          </a:p>
          <a:p>
            <a:pPr marL="989965" lvl="1" indent="-380365">
              <a:buClr>
                <a:srgbClr val="631717"/>
              </a:buClr>
              <a:buFont typeface="Wingdings"/>
              <a:buChar char="Ø"/>
            </a:pPr>
            <a:r>
              <a:rPr lang="en-US" sz="1800" dirty="0"/>
              <a:t>Maintaining adequate internet and phone service</a:t>
            </a:r>
            <a:endParaRPr lang="en-US" sz="1800" dirty="0">
              <a:cs typeface="Calibri"/>
            </a:endParaRPr>
          </a:p>
          <a:p>
            <a:pPr marL="989965" lvl="1" indent="-380365">
              <a:buClr>
                <a:srgbClr val="631717"/>
              </a:buClr>
              <a:buFont typeface="Wingdings"/>
              <a:buChar char="Ø"/>
            </a:pPr>
            <a:r>
              <a:rPr lang="en-US" sz="1800" dirty="0">
                <a:cs typeface="Calibri"/>
              </a:rPr>
              <a:t>Meeting encryption and security protocols (</a:t>
            </a:r>
            <a:r>
              <a:rPr lang="en-US" sz="1600" dirty="0">
                <a:cs typeface="Calibri"/>
              </a:rPr>
              <a:t>data must not be stored on personal computers)</a:t>
            </a:r>
            <a:endParaRPr lang="en-US" sz="1600" dirty="0">
              <a:ea typeface="Calibri"/>
              <a:cs typeface="Calibri"/>
            </a:endParaRPr>
          </a:p>
          <a:p>
            <a:pPr marL="989965" lvl="1" indent="-380365">
              <a:buFont typeface="Wingdings"/>
              <a:buChar char="Ø"/>
            </a:pPr>
            <a:r>
              <a:rPr lang="en-US" sz="1800" dirty="0">
                <a:cs typeface="Calibri"/>
              </a:rPr>
              <a:t>Maintaining confidentiality and security of university information (i.e. HIPAA and FERPA compliance)</a:t>
            </a:r>
            <a:endParaRPr lang="en-US" sz="1800" dirty="0">
              <a:ea typeface="Calibri"/>
              <a:cs typeface="Calibri"/>
            </a:endParaRPr>
          </a:p>
          <a:p>
            <a:pPr marL="989965" lvl="1" indent="-380365">
              <a:buFont typeface="Wingdings"/>
              <a:buChar char="Ø"/>
            </a:pPr>
            <a:r>
              <a:rPr lang="en-US" sz="1800" dirty="0">
                <a:ea typeface="+mn-lt"/>
                <a:cs typeface="+mn-lt"/>
              </a:rPr>
              <a:t>Ensuring all work information is protected and secured as outlined in the IT policies outlined in the </a:t>
            </a:r>
            <a:r>
              <a:rPr lang="en-US" sz="1800" i="1" dirty="0">
                <a:ea typeface="+mn-lt"/>
                <a:cs typeface="+mn-lt"/>
              </a:rPr>
              <a:t>Agreement</a:t>
            </a:r>
            <a:r>
              <a:rPr lang="en-US" sz="1800" dirty="0">
                <a:ea typeface="+mn-lt"/>
                <a:cs typeface="+mn-lt"/>
              </a:rPr>
              <a:t>. </a:t>
            </a:r>
            <a:endParaRPr lang="en-US" sz="1800" dirty="0">
              <a:cs typeface="Calibri"/>
            </a:endParaRPr>
          </a:p>
          <a:p>
            <a:pPr marL="952500" lvl="1" indent="-380365">
              <a:buFont typeface="Wingdings"/>
              <a:buChar char="Ø"/>
            </a:pPr>
            <a:r>
              <a:rPr lang="en-US" sz="1800" dirty="0">
                <a:cs typeface="Calibri"/>
              </a:rPr>
              <a:t>Reporting breaches of information confidentiality or security to their supervisor immediately. </a:t>
            </a:r>
            <a:endParaRPr lang="en-US" sz="1800" dirty="0">
              <a:ea typeface="Calibri"/>
              <a:cs typeface="Calibri"/>
            </a:endParaRPr>
          </a:p>
          <a:p>
            <a:pPr marL="609600" lvl="1" indent="0">
              <a:buClr>
                <a:srgbClr val="631717"/>
              </a:buClr>
              <a:buNone/>
            </a:pPr>
            <a:endParaRPr lang="en-US" sz="2250">
              <a:cs typeface="Calibri"/>
            </a:endParaRPr>
          </a:p>
          <a:p>
            <a:pPr marL="0" indent="0">
              <a:buClr>
                <a:srgbClr val="631717"/>
              </a:buClr>
              <a:buNone/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631717"/>
              </a:buClr>
            </a:pPr>
            <a:endParaRPr lang="en-US" sz="2800">
              <a:cs typeface="Calibri"/>
            </a:endParaRPr>
          </a:p>
          <a:p>
            <a:pPr marL="81915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fld id="{1D8F1888-7D29-4A7D-8FA0-7DB6CBBC73D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1238250" y="208321"/>
            <a:ext cx="9601200" cy="11430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Technology, Equipment, Confidentiality and Security</a:t>
            </a:r>
          </a:p>
        </p:txBody>
      </p:sp>
      <p:pic>
        <p:nvPicPr>
          <p:cNvPr id="7171" name="Picture 3" descr="Businessperson on a compu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3588" y="1743076"/>
            <a:ext cx="3782561" cy="31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92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03" y="1663077"/>
            <a:ext cx="6755297" cy="412290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buClr>
                <a:srgbClr val="631717"/>
              </a:buClr>
              <a:buNone/>
            </a:pPr>
            <a:r>
              <a:rPr lang="en-US" sz="2800" dirty="0"/>
              <a:t>Three forms are necessary for establishing a </a:t>
            </a:r>
          </a:p>
          <a:p>
            <a:pPr marL="0" indent="0" algn="ctr">
              <a:buClr>
                <a:srgbClr val="631717"/>
              </a:buClr>
              <a:buNone/>
            </a:pPr>
            <a:r>
              <a:rPr lang="en-US" sz="2800" dirty="0"/>
              <a:t>Flexible Worksite arrangement. </a:t>
            </a:r>
            <a:endParaRPr lang="en-US" sz="2800" dirty="0">
              <a:cs typeface="Calibri"/>
            </a:endParaRPr>
          </a:p>
          <a:p>
            <a:pPr marL="0" indent="0" algn="ctr">
              <a:buClr>
                <a:srgbClr val="631717"/>
              </a:buClr>
              <a:buNone/>
            </a:pPr>
            <a:endParaRPr lang="en-US" sz="2800"/>
          </a:p>
          <a:p>
            <a:pPr marL="514350" indent="-514350">
              <a:buClr>
                <a:srgbClr val="631717"/>
              </a:buClr>
              <a:buFont typeface="Wingdings"/>
              <a:buChar char="ü"/>
            </a:pPr>
            <a:r>
              <a:rPr lang="en-US" sz="2800" dirty="0"/>
              <a:t> Flexible Worksite Request Form (completed by employee)</a:t>
            </a:r>
            <a:endParaRPr lang="en-US" sz="2800" dirty="0">
              <a:cs typeface="Calibri"/>
            </a:endParaRPr>
          </a:p>
          <a:p>
            <a:pPr marL="514350" indent="-514350">
              <a:buClr>
                <a:srgbClr val="631717"/>
              </a:buClr>
              <a:buFont typeface="Wingdings"/>
              <a:buChar char="ü"/>
            </a:pPr>
            <a:r>
              <a:rPr lang="en-US" sz="2800" dirty="0"/>
              <a:t> Flexible Worksite Checklist (completed by supervisor)</a:t>
            </a:r>
            <a:endParaRPr lang="en-US" sz="2800" dirty="0">
              <a:cs typeface="Calibri"/>
            </a:endParaRPr>
          </a:p>
          <a:p>
            <a:pPr marL="514350" indent="-514350">
              <a:buClr>
                <a:srgbClr val="631717"/>
              </a:buClr>
              <a:buFont typeface="Wingdings"/>
              <a:buChar char="ü"/>
            </a:pPr>
            <a:r>
              <a:rPr lang="en-US" sz="2800" dirty="0"/>
              <a:t> Flexible Worksite Agreement (completed by supervisor and employee)</a:t>
            </a:r>
            <a:endParaRPr lang="en-US" sz="2800" dirty="0">
              <a:cs typeface="Calibri"/>
            </a:endParaRPr>
          </a:p>
          <a:p>
            <a:pPr marL="0" indent="0">
              <a:buClr>
                <a:srgbClr val="631717"/>
              </a:buClr>
              <a:buNone/>
            </a:pPr>
            <a:endParaRPr lang="en-US" sz="2800">
              <a:cs typeface="Calibri"/>
            </a:endParaRPr>
          </a:p>
          <a:p>
            <a:pPr marL="514350" indent="-514350">
              <a:buClr>
                <a:srgbClr val="631717"/>
              </a:buClr>
            </a:pPr>
            <a:r>
              <a:rPr lang="en-US" sz="2800" dirty="0"/>
              <a:t>Employees whose job duties may be performed from a remote location should discuss their interest with their immediate supervisor.  If supported, employee completes a Flexible Worksite </a:t>
            </a:r>
            <a:r>
              <a:rPr lang="en-US" sz="2800" b="1" dirty="0"/>
              <a:t>Request Form</a:t>
            </a:r>
            <a:r>
              <a:rPr lang="en-US" sz="2800" dirty="0"/>
              <a:t>.</a:t>
            </a:r>
            <a:endParaRPr lang="en-US" sz="2800" dirty="0">
              <a:cs typeface="Calibri"/>
            </a:endParaRPr>
          </a:p>
          <a:p>
            <a:pPr marL="0" indent="0">
              <a:buClr>
                <a:srgbClr val="631717"/>
              </a:buClr>
              <a:buNone/>
            </a:pPr>
            <a:endParaRPr lang="en-US" sz="2800">
              <a:cs typeface="Calibri"/>
            </a:endParaRPr>
          </a:p>
          <a:p>
            <a:pPr marL="514350" indent="-514350">
              <a:buClr>
                <a:srgbClr val="631717"/>
              </a:buClr>
            </a:pPr>
            <a:r>
              <a:rPr lang="en-US" sz="2800" dirty="0"/>
              <a:t>Supervisor must then determine whether a flexible worksite would be mutually beneficial to the employee and the university by completing the Flexible Worksite </a:t>
            </a:r>
            <a:r>
              <a:rPr lang="en-US" sz="2800" b="1" dirty="0"/>
              <a:t>Checklist.</a:t>
            </a:r>
            <a:endParaRPr lang="en-US" sz="2800" b="1" dirty="0">
              <a:cs typeface="Calibri"/>
            </a:endParaRPr>
          </a:p>
          <a:p>
            <a:pPr marL="1047750" lvl="1" indent="-380365">
              <a:buClr>
                <a:srgbClr val="631717"/>
              </a:buClr>
              <a:buChar char="•"/>
            </a:pPr>
            <a:r>
              <a:rPr lang="en-US" sz="2400" dirty="0"/>
              <a:t>Consider operational needs, employee suitability, impact on students, coworkers, and the public including onsite coverage and any other concerns that may impact service and  productivity.</a:t>
            </a:r>
            <a:endParaRPr lang="en-US" sz="2400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fld id="{1D8F1888-7D29-4A7D-8FA0-7DB6CBBC73D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1238250" y="208321"/>
            <a:ext cx="9601200" cy="11430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Procedure</a:t>
            </a:r>
          </a:p>
        </p:txBody>
      </p:sp>
      <p:pic>
        <p:nvPicPr>
          <p:cNvPr id="7171" name="Picture 3" descr="Woman in online 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3326" y="1870745"/>
            <a:ext cx="3552824" cy="27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45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03" y="1663077"/>
            <a:ext cx="6755297" cy="3745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631717"/>
              </a:buClr>
              <a:buNone/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631717"/>
              </a:buClr>
            </a:pPr>
            <a:endParaRPr lang="en-US" sz="2800">
              <a:cs typeface="Calibri"/>
            </a:endParaRPr>
          </a:p>
          <a:p>
            <a:pPr marL="81915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fld id="{1D8F1888-7D29-4A7D-8FA0-7DB6CBBC73D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1295400" y="214642"/>
            <a:ext cx="9601200" cy="11430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Procedure (Continued)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5C6D1-E95A-48B0-9DCA-F134447E9FC3}"/>
              </a:ext>
            </a:extLst>
          </p:cNvPr>
          <p:cNvSpPr txBox="1"/>
          <p:nvPr/>
        </p:nvSpPr>
        <p:spPr>
          <a:xfrm>
            <a:off x="574964" y="1811338"/>
            <a:ext cx="6575136" cy="44165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500">
                <a:cs typeface="Calibri"/>
              </a:rPr>
              <a:t>If the Flexible Worksite arrangement is mutually agreed upon and supported by both the employee and immediate supervisor, a Flexible Worksite</a:t>
            </a:r>
            <a:r>
              <a:rPr lang="en-US" sz="1500" b="1">
                <a:cs typeface="Calibri"/>
              </a:rPr>
              <a:t> Agreement</a:t>
            </a:r>
            <a:r>
              <a:rPr lang="en-US" sz="1500">
                <a:cs typeface="Calibri"/>
              </a:rPr>
              <a:t> is completed.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>
                <a:cs typeface="Calibri"/>
              </a:rPr>
              <a:t>Employee does not provide signature on the Agreement until all other signatures up chain of command are received.</a:t>
            </a:r>
          </a:p>
          <a:p>
            <a:pPr lvl="1"/>
            <a:endParaRPr lang="en-US" sz="12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1500">
                <a:cs typeface="Calibri"/>
              </a:rPr>
              <a:t>Signed agreement is proposed by the immediate supervisor up the chain of command including the Senior Manager &amp; Division Head for consideration and approval.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>
                <a:cs typeface="Calibri"/>
              </a:rPr>
              <a:t>Changes may be made at the discretion of leadership based on the needs of the department.</a:t>
            </a:r>
          </a:p>
          <a:p>
            <a:pPr lvl="1"/>
            <a:endParaRPr lang="en-US" sz="12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1500">
                <a:cs typeface="Calibri"/>
              </a:rPr>
              <a:t>Once all approvals are achieved the immediate supervisor will review the agreement and any changes made by senior leadership with the employee and obtain employee signature.</a:t>
            </a:r>
          </a:p>
          <a:p>
            <a:pPr marL="342900" indent="-342900">
              <a:buFont typeface="Arial"/>
              <a:buChar char="•"/>
            </a:pPr>
            <a:endParaRPr lang="en-US" sz="1500"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1500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9" name="Picture 9" descr="Businessman looking at tablet">
            <a:extLst>
              <a:ext uri="{FF2B5EF4-FFF2-40B4-BE49-F238E27FC236}">
                <a16:creationId xmlns:a16="http://schemas.microsoft.com/office/drawing/2014/main" id="{B31C6370-1961-4990-A70A-ABB8AFA2C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962" y="1879823"/>
            <a:ext cx="3608386" cy="2614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781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F4D2-80CC-419C-8278-962238021EAA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Calibri"/>
              </a:rPr>
              <a:t>Procedure (continued)</a:t>
            </a:r>
            <a:endParaRPr lang="en-US" sz="3600" u="sng" cap="small">
              <a:solidFill>
                <a:schemeClr val="accent6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BE2-6BF7-4306-954E-BA102F9F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7238855" cy="43874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defTabSz="914400"/>
            <a:r>
              <a:rPr lang="en-US" sz="1500" dirty="0">
                <a:ea typeface="+mn-lt"/>
                <a:cs typeface="+mn-lt"/>
              </a:rPr>
              <a:t>The Flexible Worksite </a:t>
            </a:r>
            <a:r>
              <a:rPr lang="en-US" sz="1500" b="1" dirty="0">
                <a:ea typeface="+mn-lt"/>
                <a:cs typeface="+mn-lt"/>
              </a:rPr>
              <a:t>Request Form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US" sz="1500" b="1" dirty="0">
                <a:ea typeface="+mn-lt"/>
                <a:cs typeface="+mn-lt"/>
              </a:rPr>
              <a:t>Checklist</a:t>
            </a:r>
            <a:r>
              <a:rPr lang="en-US" sz="1500" dirty="0">
                <a:ea typeface="+mn-lt"/>
                <a:cs typeface="+mn-lt"/>
              </a:rPr>
              <a:t> and </a:t>
            </a:r>
            <a:r>
              <a:rPr lang="en-US" sz="1500" b="1" dirty="0">
                <a:ea typeface="+mn-lt"/>
                <a:cs typeface="+mn-lt"/>
              </a:rPr>
              <a:t>Agreement</a:t>
            </a:r>
            <a:r>
              <a:rPr lang="en-US" sz="1500" dirty="0">
                <a:ea typeface="+mn-lt"/>
                <a:cs typeface="+mn-lt"/>
              </a:rPr>
              <a:t> containing all signatures are submitted to HR.</a:t>
            </a:r>
            <a:endParaRPr lang="en-US" sz="1500" dirty="0">
              <a:cs typeface="Calibri"/>
            </a:endParaRPr>
          </a:p>
          <a:p>
            <a:pPr marL="342900" indent="-342900" defTabSz="914400"/>
            <a:endParaRPr lang="en-US" sz="1500">
              <a:cs typeface="Calibri"/>
            </a:endParaRPr>
          </a:p>
          <a:p>
            <a:pPr marL="342900" indent="-342900" defTabSz="914400"/>
            <a:r>
              <a:rPr lang="en-US" sz="1500" dirty="0">
                <a:cs typeface="Calibri"/>
              </a:rPr>
              <a:t>HR provides a final signed copy of the Agreement to the supervisor, employee, and the senior manager.</a:t>
            </a:r>
            <a:endParaRPr lang="en-US" sz="4250" dirty="0">
              <a:cs typeface="Calibri"/>
            </a:endParaRPr>
          </a:p>
          <a:p>
            <a:pPr marL="989965" lvl="1" indent="-380365" defTabSz="914400">
              <a:buChar char="•"/>
            </a:pPr>
            <a:r>
              <a:rPr lang="en-US" sz="1400" dirty="0">
                <a:cs typeface="Calibri"/>
              </a:rPr>
              <a:t>Requests that are </a:t>
            </a:r>
            <a:r>
              <a:rPr lang="en-US" sz="1400" i="1" dirty="0">
                <a:cs typeface="Calibri"/>
              </a:rPr>
              <a:t>not </a:t>
            </a:r>
            <a:r>
              <a:rPr lang="en-US" sz="1400" dirty="0">
                <a:cs typeface="Calibri"/>
              </a:rPr>
              <a:t>supported will be communicated to the Employee by the supervisor. </a:t>
            </a:r>
            <a:endParaRPr lang="en-US" sz="1400" dirty="0">
              <a:ea typeface="Calibri"/>
              <a:cs typeface="Calibri"/>
            </a:endParaRPr>
          </a:p>
          <a:p>
            <a:pPr marL="989965" lvl="1" indent="-380365" defTabSz="914400">
              <a:buChar char="•"/>
            </a:pPr>
            <a:r>
              <a:rPr lang="en-US" sz="1400" dirty="0">
                <a:ea typeface="+mn-lt"/>
                <a:cs typeface="+mn-lt"/>
              </a:rPr>
              <a:t>In that situation, a copy of the request and rationale for the denial are retained by the supervisor.</a:t>
            </a:r>
            <a:endParaRPr lang="en-US" sz="1400" dirty="0">
              <a:ea typeface="Calibri"/>
              <a:cs typeface="Calibri"/>
            </a:endParaRPr>
          </a:p>
          <a:p>
            <a:pPr marL="989965" lvl="1" indent="-380365" defTabSz="914400">
              <a:buChar char="•"/>
            </a:pPr>
            <a:endParaRPr lang="en-US" sz="1400">
              <a:cs typeface="Calibri"/>
            </a:endParaRPr>
          </a:p>
          <a:p>
            <a:pPr marL="361950" indent="-285750" defTabSz="914400"/>
            <a:r>
              <a:rPr lang="en-US" sz="1500" dirty="0">
                <a:ea typeface="+mn-lt"/>
                <a:cs typeface="+mn-lt"/>
              </a:rPr>
              <a:t>Employee may begin working from the Flexible Worksite when all signatures have been secured and HR returns a final copy to the employee, supervisor, and senior manager.</a:t>
            </a:r>
          </a:p>
          <a:p>
            <a:pPr marL="0" lvl="1" indent="0" defTabSz="914400">
              <a:buNone/>
            </a:pPr>
            <a:endParaRPr lang="en-US" sz="1500">
              <a:ea typeface="+mn-lt"/>
              <a:cs typeface="+mn-lt"/>
            </a:endParaRPr>
          </a:p>
          <a:p>
            <a:pPr marL="342900" lvl="1" indent="-342900" defTabSz="914400">
              <a:buFont typeface="Arial"/>
              <a:buChar char="•"/>
            </a:pPr>
            <a:r>
              <a:rPr lang="en-US" sz="1500" dirty="0">
                <a:cs typeface="Calibri"/>
              </a:rPr>
              <a:t>All Flexible Worksite arrangements </a:t>
            </a:r>
            <a:r>
              <a:rPr lang="en-US" sz="1500" u="sng" dirty="0">
                <a:cs typeface="Calibri"/>
              </a:rPr>
              <a:t>must</a:t>
            </a:r>
            <a:r>
              <a:rPr lang="en-US" sz="1500" dirty="0">
                <a:cs typeface="Calibri"/>
              </a:rPr>
              <a:t> have a signed Agreement in place and on file with Human Resources. Agreements are reviewed at least annually to determine continuation and/or changes. </a:t>
            </a:r>
            <a:endParaRPr lang="en-US" sz="1500" dirty="0">
              <a:ea typeface="Calibri"/>
              <a:cs typeface="Calibri"/>
            </a:endParaRPr>
          </a:p>
          <a:p>
            <a:pPr marL="876300" lvl="2" indent="-342900" defTabSz="914400"/>
            <a:r>
              <a:rPr lang="en-US" sz="1400" dirty="0">
                <a:cs typeface="Calibri"/>
              </a:rPr>
              <a:t>Any changes made to the Agreement should be documented, will require approval through the division head, and forwarded to HR with supporting rationale.</a:t>
            </a:r>
            <a:endParaRPr lang="en-US" sz="1400" dirty="0">
              <a:ea typeface="Calibri"/>
              <a:cs typeface="Calibri"/>
            </a:endParaRPr>
          </a:p>
        </p:txBody>
      </p:sp>
      <p:pic>
        <p:nvPicPr>
          <p:cNvPr id="4" name="Picture 4" descr="Women working from home">
            <a:extLst>
              <a:ext uri="{FF2B5EF4-FFF2-40B4-BE49-F238E27FC236}">
                <a16:creationId xmlns:a16="http://schemas.microsoft.com/office/drawing/2014/main" id="{30F432D7-A5EE-40BB-BAC5-B9E0DB170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877" y="2176586"/>
            <a:ext cx="3436815" cy="22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02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F4D2-80CC-419C-8278-962238021EAA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Calibri"/>
              </a:rPr>
              <a:t>Next Steps</a:t>
            </a:r>
            <a:endParaRPr lang="en-US" sz="3600" u="sng" cap="small">
              <a:solidFill>
                <a:schemeClr val="accent6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BE2-6BF7-4306-954E-BA102F9F4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7488236" cy="41518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defTabSz="914400"/>
            <a:r>
              <a:rPr lang="en-US" sz="1600">
                <a:ea typeface="+mn-lt"/>
                <a:cs typeface="+mn-lt"/>
              </a:rPr>
              <a:t>Supervisor sessions scheduled for 8/8 and 8/9</a:t>
            </a:r>
            <a:endParaRPr lang="en-US" sz="1600">
              <a:cs typeface="Calibri"/>
            </a:endParaRPr>
          </a:p>
          <a:p>
            <a:pPr marL="342900" indent="-342900" defTabSz="914400"/>
            <a:endParaRPr lang="en-US" sz="1600">
              <a:cs typeface="Calibri"/>
            </a:endParaRPr>
          </a:p>
          <a:p>
            <a:pPr marL="989965" lvl="1" indent="-380365" defTabSz="914400"/>
            <a:r>
              <a:rPr lang="en-US" sz="1600">
                <a:cs typeface="Calibri"/>
              </a:rPr>
              <a:t>General Counsel will add the policy to the online Administrative Policy Manual</a:t>
            </a:r>
            <a:endParaRPr lang="en-US" sz="1600">
              <a:ea typeface="Calibri"/>
              <a:cs typeface="Calibri"/>
            </a:endParaRPr>
          </a:p>
          <a:p>
            <a:pPr marL="342900" indent="-342900" defTabSz="914400">
              <a:buChar char="•"/>
            </a:pPr>
            <a:endParaRPr lang="en-US" sz="1600">
              <a:cs typeface="Calibri"/>
            </a:endParaRPr>
          </a:p>
          <a:p>
            <a:pPr marL="989965" lvl="1" indent="-380365" defTabSz="914400"/>
            <a:r>
              <a:rPr lang="en-US" sz="1600">
                <a:ea typeface="+mn-lt"/>
                <a:cs typeface="+mn-lt"/>
              </a:rPr>
              <a:t>HR website will be updated with a link to the policy and the forms</a:t>
            </a:r>
          </a:p>
          <a:p>
            <a:pPr marL="989965" lvl="1" indent="-380365" defTabSz="914400"/>
            <a:endParaRPr lang="en-US" sz="1600">
              <a:ea typeface="+mn-lt"/>
              <a:cs typeface="+mn-lt"/>
            </a:endParaRPr>
          </a:p>
          <a:p>
            <a:pPr marL="361950" indent="-285750" defTabSz="914400"/>
            <a:r>
              <a:rPr lang="en-US" sz="1600">
                <a:ea typeface="+mn-lt"/>
                <a:cs typeface="+mn-lt"/>
              </a:rPr>
              <a:t>Communication  to the supervisor </a:t>
            </a:r>
            <a:r>
              <a:rPr lang="en-US" sz="1600" err="1">
                <a:ea typeface="+mn-lt"/>
                <a:cs typeface="+mn-lt"/>
              </a:rPr>
              <a:t>listserve</a:t>
            </a:r>
            <a:r>
              <a:rPr lang="en-US" sz="1600">
                <a:ea typeface="+mn-lt"/>
                <a:cs typeface="+mn-lt"/>
              </a:rPr>
              <a:t> that the documents are available online</a:t>
            </a:r>
          </a:p>
          <a:p>
            <a:pPr marL="361950" indent="-285750" defTabSz="914400"/>
            <a:endParaRPr lang="en-US" sz="1600">
              <a:cs typeface="Calibri"/>
            </a:endParaRPr>
          </a:p>
          <a:p>
            <a:pPr marL="361950" indent="-285750" defTabSz="914400"/>
            <a:r>
              <a:rPr lang="en-US" sz="1600">
                <a:cs typeface="Calibri"/>
              </a:rPr>
              <a:t>Not planning a communication to all staff – it's not applicable to all staff – tool for supervisors to assist with recruitment, retention, engagement</a:t>
            </a:r>
          </a:p>
          <a:p>
            <a:pPr marL="361950" indent="-285750" defTabSz="914400"/>
            <a:endParaRPr lang="en-US" sz="1600">
              <a:cs typeface="Calibri"/>
            </a:endParaRPr>
          </a:p>
          <a:p>
            <a:pPr marL="361950" indent="-285750" defTabSz="914400"/>
            <a:r>
              <a:rPr lang="en-US" sz="1600">
                <a:cs typeface="Calibri"/>
              </a:rPr>
              <a:t>Consider how you which employees might impact and how you will engage discussions</a:t>
            </a:r>
          </a:p>
        </p:txBody>
      </p:sp>
      <p:pic>
        <p:nvPicPr>
          <p:cNvPr id="4" name="Picture 4" descr="Women working from home">
            <a:extLst>
              <a:ext uri="{FF2B5EF4-FFF2-40B4-BE49-F238E27FC236}">
                <a16:creationId xmlns:a16="http://schemas.microsoft.com/office/drawing/2014/main" id="{30F432D7-A5EE-40BB-BAC5-B9E0DB170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877" y="2176586"/>
            <a:ext cx="3436815" cy="22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0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355600"/>
            <a:ext cx="8769927" cy="1091246"/>
          </a:xfr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/>
          <a:p>
            <a:pPr>
              <a:tabLst>
                <a:tab pos="114297" algn="l"/>
              </a:tabLst>
            </a:pPr>
            <a:r>
              <a:rPr lang="en-US" sz="4000" u="sng" cap="small"/>
              <a:t>Background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942109" y="1536071"/>
            <a:ext cx="7067593" cy="43603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24815" indent="-342900">
              <a:buClr>
                <a:srgbClr val="631717"/>
              </a:buClr>
            </a:pPr>
            <a:r>
              <a:rPr lang="en-US" sz="2400">
                <a:cs typeface="Calibri"/>
              </a:rPr>
              <a:t>Fundamental characteristics CMU:</a:t>
            </a:r>
          </a:p>
          <a:p>
            <a:pPr marL="989965" lvl="1" indent="-380365">
              <a:buClr>
                <a:srgbClr val="631717"/>
              </a:buClr>
            </a:pPr>
            <a:r>
              <a:rPr lang="en-US" sz="1850">
                <a:cs typeface="Calibri"/>
              </a:rPr>
              <a:t>Residential campus – living/learning environment</a:t>
            </a:r>
          </a:p>
          <a:p>
            <a:pPr marL="989965" lvl="1" indent="-380365">
              <a:buClr>
                <a:srgbClr val="631717"/>
              </a:buClr>
            </a:pPr>
            <a:r>
              <a:rPr lang="en-US" sz="1850">
                <a:cs typeface="Calibri"/>
              </a:rPr>
              <a:t>Strong sense of community</a:t>
            </a:r>
          </a:p>
          <a:p>
            <a:pPr marL="989965" lvl="1" indent="-380365">
              <a:buClr>
                <a:srgbClr val="631717"/>
              </a:buClr>
            </a:pPr>
            <a:r>
              <a:rPr lang="en-US" sz="1850">
                <a:cs typeface="Calibri"/>
              </a:rPr>
              <a:t>Rewarding relationships</a:t>
            </a:r>
          </a:p>
          <a:p>
            <a:pPr marL="989965" lvl="1" indent="-380365">
              <a:buClr>
                <a:srgbClr val="631717"/>
              </a:buClr>
            </a:pPr>
            <a:r>
              <a:rPr lang="en-US" sz="1850">
                <a:cs typeface="Calibri"/>
              </a:rPr>
              <a:t>Service to students must ensure offices are welcoming and responsive</a:t>
            </a:r>
          </a:p>
          <a:p>
            <a:pPr marL="989965" lvl="1" indent="-380365">
              <a:buClr>
                <a:srgbClr val="631717"/>
              </a:buClr>
            </a:pPr>
            <a:r>
              <a:rPr lang="en-US" sz="1850">
                <a:cs typeface="Calibri"/>
              </a:rPr>
              <a:t>CMU work locations must be appropriately staffed</a:t>
            </a:r>
          </a:p>
          <a:p>
            <a:pPr marL="989965" lvl="1" indent="-380365">
              <a:buClr>
                <a:srgbClr val="631717"/>
              </a:buClr>
            </a:pPr>
            <a:endParaRPr lang="en-US" sz="1850">
              <a:cs typeface="Calibri"/>
            </a:endParaRPr>
          </a:p>
          <a:p>
            <a:pPr marL="456565" indent="-380365">
              <a:buClr>
                <a:srgbClr val="631717"/>
              </a:buClr>
            </a:pPr>
            <a:r>
              <a:rPr lang="en-US" sz="2400">
                <a:cs typeface="Calibri"/>
              </a:rPr>
              <a:t>Generally, CMU place of employment is in-person, on-site</a:t>
            </a:r>
          </a:p>
          <a:p>
            <a:pPr marL="989965" lvl="1" indent="-380365">
              <a:buClr>
                <a:srgbClr val="631717"/>
              </a:buClr>
            </a:pPr>
            <a:r>
              <a:rPr lang="en-US" sz="1850">
                <a:cs typeface="Calibri"/>
              </a:rPr>
              <a:t>Roles and functions of some will require physical presence</a:t>
            </a:r>
          </a:p>
          <a:p>
            <a:pPr marL="989965" lvl="1" indent="-380365">
              <a:buClr>
                <a:srgbClr val="631717"/>
              </a:buClr>
            </a:pPr>
            <a:endParaRPr lang="en-US" sz="185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</a:t>
            </a:r>
          </a:p>
        </p:txBody>
      </p:sp>
      <p:pic>
        <p:nvPicPr>
          <p:cNvPr id="6" name="Picture 5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A428DB84-569C-4E19-BBE7-24C5AA8EC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87" y="1856785"/>
            <a:ext cx="3675820" cy="2925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28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84729" y="1600200"/>
            <a:ext cx="6657092" cy="41746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9115" lvl="1" indent="-456565">
              <a:spcBef>
                <a:spcPts val="600"/>
              </a:spcBef>
              <a:buClr>
                <a:srgbClr val="790101"/>
              </a:buClr>
              <a:buSzPct val="80000"/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  <a:p>
            <a:pPr marL="539115" lvl="1" indent="-456565">
              <a:spcBef>
                <a:spcPts val="600"/>
              </a:spcBef>
              <a:buClr>
                <a:srgbClr val="79010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/>
              <a:t>Establishes uniform guidance </a:t>
            </a:r>
            <a:endParaRPr lang="en-US" sz="2000">
              <a:cs typeface="Calibri"/>
            </a:endParaRPr>
          </a:p>
          <a:p>
            <a:pPr marL="539115" lvl="1" indent="-456565">
              <a:spcBef>
                <a:spcPts val="600"/>
              </a:spcBef>
              <a:buClr>
                <a:srgbClr val="79010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/>
              <a:t>Assists in attracting and retaining employees</a:t>
            </a:r>
            <a:endParaRPr lang="en-US" sz="2000">
              <a:cs typeface="Calibri"/>
            </a:endParaRPr>
          </a:p>
          <a:p>
            <a:pPr marL="539115" lvl="1" indent="-456565">
              <a:spcBef>
                <a:spcPts val="600"/>
              </a:spcBef>
              <a:buClr>
                <a:srgbClr val="79010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/>
              <a:t>Supports an effective work/life balance</a:t>
            </a:r>
            <a:endParaRPr lang="en-US" sz="2000">
              <a:cs typeface="Calibri"/>
            </a:endParaRPr>
          </a:p>
          <a:p>
            <a:pPr marL="539115" lvl="1" indent="-456565">
              <a:spcBef>
                <a:spcPts val="600"/>
              </a:spcBef>
              <a:buClr>
                <a:srgbClr val="79010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/>
              <a:t>Supports institutional sustainability</a:t>
            </a:r>
            <a:endParaRPr lang="en-US" sz="2000">
              <a:cs typeface="Calibri"/>
            </a:endParaRPr>
          </a:p>
          <a:p>
            <a:pPr marL="539115" lvl="1" indent="-456565">
              <a:spcBef>
                <a:spcPts val="600"/>
              </a:spcBef>
              <a:buClr>
                <a:srgbClr val="79010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000"/>
              <a:t>Enhances engagement and productivity</a:t>
            </a:r>
            <a:endParaRPr lang="en-US" sz="2000">
              <a:cs typeface="Calibri"/>
            </a:endParaRPr>
          </a:p>
          <a:p>
            <a:pPr marL="539115" lvl="1" indent="-456565">
              <a:spcBef>
                <a:spcPts val="600"/>
              </a:spcBef>
              <a:buClr>
                <a:srgbClr val="790101"/>
              </a:buClr>
              <a:buSzPct val="80000"/>
              <a:buFont typeface="Arial" panose="020B0604020202020204" pitchFamily="34" charset="0"/>
              <a:buChar char="•"/>
            </a:pPr>
            <a:endParaRPr lang="en-US" sz="2000">
              <a:cs typeface="Calibri"/>
            </a:endParaRPr>
          </a:p>
          <a:p>
            <a:pPr marL="82550" lvl="1" indent="0">
              <a:spcBef>
                <a:spcPts val="600"/>
              </a:spcBef>
              <a:buClr>
                <a:srgbClr val="790101"/>
              </a:buClr>
              <a:buSzPct val="80000"/>
              <a:buNone/>
            </a:pPr>
            <a:r>
              <a:rPr lang="en-US" sz="2000">
                <a:cs typeface="Calibri"/>
              </a:rPr>
              <a:t>Flexible Worksite Arrangement: </a:t>
            </a:r>
          </a:p>
          <a:p>
            <a:pPr marL="539115" lvl="1" indent="-456565">
              <a:spcBef>
                <a:spcPts val="600"/>
              </a:spcBef>
              <a:buChar char="•"/>
            </a:pPr>
            <a:r>
              <a:rPr lang="en-US" sz="2000">
                <a:cs typeface="Calibri"/>
              </a:rPr>
              <a:t>management/employee agreement authorizing alternate worksite to assigned, in-person physical CMU owned/leased worksite</a:t>
            </a:r>
          </a:p>
          <a:p>
            <a:pPr marL="81915" lvl="1" indent="0">
              <a:spcBef>
                <a:spcPts val="600"/>
              </a:spcBef>
              <a:buNone/>
            </a:pPr>
            <a:endParaRPr lang="en-US" sz="2000">
              <a:cs typeface="Calibri"/>
            </a:endParaRPr>
          </a:p>
          <a:p>
            <a:pPr marL="81915" lvl="1" indent="0">
              <a:spcBef>
                <a:spcPts val="600"/>
              </a:spcBef>
              <a:buClr>
                <a:srgbClr val="790101"/>
              </a:buClr>
              <a:buSzPct val="80000"/>
              <a:buNone/>
            </a:pPr>
            <a:endParaRPr lang="en-US" sz="2000">
              <a:cs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33526" y="200748"/>
            <a:ext cx="9015234" cy="1143000"/>
          </a:xfr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/>
          <a:p>
            <a:pPr>
              <a:tabLst>
                <a:tab pos="114297" algn="l"/>
              </a:tabLst>
            </a:pPr>
            <a:r>
              <a:rPr lang="en-US" sz="4000" u="sng" cap="small">
                <a:solidFill>
                  <a:schemeClr val="accent6">
                    <a:lumMod val="50000"/>
                  </a:schemeClr>
                </a:solidFill>
              </a:rPr>
              <a:t>Purpose</a:t>
            </a:r>
          </a:p>
        </p:txBody>
      </p:sp>
      <p:pic>
        <p:nvPicPr>
          <p:cNvPr id="3" name="Picture 2" descr="Buildings and skyscrapers">
            <a:extLst>
              <a:ext uri="{FF2B5EF4-FFF2-40B4-BE49-F238E27FC236}">
                <a16:creationId xmlns:a16="http://schemas.microsoft.com/office/drawing/2014/main" id="{5445AB74-977A-47CA-A716-28D1268A4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81" y="2085975"/>
            <a:ext cx="3957637" cy="249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510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600201"/>
            <a:ext cx="7492171" cy="427504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6565" indent="-456565">
              <a:buClr>
                <a:srgbClr val="790101"/>
              </a:buClr>
            </a:pPr>
            <a:r>
              <a:rPr lang="en-US" sz="2800" dirty="0"/>
              <a:t>Staff employees, Temporary Staff, Student Employees (rare) regularly assigned to work in-person at a CMU location</a:t>
            </a:r>
            <a:endParaRPr lang="en-US" sz="2800" dirty="0">
              <a:cs typeface="Calibri"/>
            </a:endParaRPr>
          </a:p>
          <a:p>
            <a:pPr marL="1066800" lvl="2" indent="0">
              <a:buClr>
                <a:srgbClr val="790101"/>
              </a:buClr>
              <a:buNone/>
            </a:pPr>
            <a:r>
              <a:rPr lang="en-US" sz="1750" dirty="0">
                <a:ea typeface="+mn-lt"/>
                <a:cs typeface="+mn-lt"/>
              </a:rPr>
              <a:t>–Includes staff employees for whose </a:t>
            </a:r>
            <a:r>
              <a:rPr lang="en-US" sz="1750" u="sng" dirty="0">
                <a:ea typeface="+mn-lt"/>
                <a:cs typeface="+mn-lt"/>
              </a:rPr>
              <a:t>work</a:t>
            </a:r>
            <a:r>
              <a:rPr lang="en-US" sz="1750" dirty="0">
                <a:ea typeface="+mn-lt"/>
                <a:cs typeface="+mn-lt"/>
              </a:rPr>
              <a:t> CMU does not provide a CMU owned/leased physical worksite, and the work is required to be performed in that location. (Ex: Admissions in Chicago)</a:t>
            </a:r>
            <a:endParaRPr lang="en-US" sz="1750" dirty="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800" dirty="0">
                <a:cs typeface="Calibri"/>
              </a:rPr>
              <a:t>Based on</a:t>
            </a:r>
            <a:r>
              <a:rPr lang="en-US" sz="1800" dirty="0">
                <a:ea typeface="+mn-lt"/>
                <a:cs typeface="+mn-lt"/>
              </a:rPr>
              <a:t>:</a:t>
            </a:r>
          </a:p>
          <a:p>
            <a:pPr marL="989965" lvl="1" indent="-380365">
              <a:buClr>
                <a:srgbClr val="790101"/>
              </a:buClr>
            </a:pPr>
            <a:r>
              <a:rPr lang="en-US" sz="2250" dirty="0">
                <a:cs typeface="Calibri"/>
              </a:rPr>
              <a:t>Nature of work performed</a:t>
            </a:r>
            <a:endParaRPr lang="en-US" sz="2250" dirty="0">
              <a:ea typeface="Calibri"/>
              <a:cs typeface="Calibri"/>
            </a:endParaRPr>
          </a:p>
          <a:p>
            <a:pPr marL="989965" lvl="1" indent="-380365">
              <a:buClr>
                <a:srgbClr val="790101"/>
              </a:buClr>
            </a:pPr>
            <a:r>
              <a:rPr lang="en-US" sz="2250" dirty="0">
                <a:cs typeface="Calibri"/>
              </a:rPr>
              <a:t>Job responsibilities/work assignments</a:t>
            </a:r>
            <a:endParaRPr lang="en-US" sz="2250" dirty="0">
              <a:ea typeface="Calibri"/>
              <a:cs typeface="Calibri"/>
            </a:endParaRPr>
          </a:p>
          <a:p>
            <a:pPr marL="989965" lvl="1" indent="-380365">
              <a:buClr>
                <a:srgbClr val="790101"/>
              </a:buClr>
            </a:pPr>
            <a:r>
              <a:rPr lang="en-US" sz="2250" dirty="0">
                <a:cs typeface="Calibri"/>
              </a:rPr>
              <a:t>Equipment required</a:t>
            </a:r>
            <a:endParaRPr lang="en-US" sz="2250" dirty="0">
              <a:ea typeface="Calibri"/>
              <a:cs typeface="Calibri"/>
            </a:endParaRPr>
          </a:p>
          <a:p>
            <a:pPr marL="989965" lvl="1" indent="-380365">
              <a:buClr>
                <a:srgbClr val="790101"/>
              </a:buClr>
            </a:pPr>
            <a:r>
              <a:rPr lang="en-US" sz="2250" dirty="0">
                <a:cs typeface="Calibri"/>
              </a:rPr>
              <a:t>Employee performance</a:t>
            </a:r>
            <a:endParaRPr lang="en-US" sz="2250" dirty="0">
              <a:ea typeface="Calibri"/>
              <a:cs typeface="Calibri"/>
            </a:endParaRPr>
          </a:p>
          <a:p>
            <a:pPr marL="989965" lvl="1" indent="-380365">
              <a:buClr>
                <a:srgbClr val="790101"/>
              </a:buClr>
            </a:pPr>
            <a:endParaRPr lang="en-US" sz="2250" dirty="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800" dirty="0">
                <a:cs typeface="Calibri"/>
              </a:rPr>
              <a:t>Individually assessed/case-by-case</a:t>
            </a:r>
            <a:endParaRPr lang="en-US" sz="2800" dirty="0">
              <a:ea typeface="Calibri"/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endParaRPr lang="en-US" sz="2800" dirty="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800" dirty="0">
                <a:cs typeface="Calibri"/>
              </a:rPr>
              <a:t>Not organization-wide benefit, not an "employee right"</a:t>
            </a:r>
            <a:endParaRPr lang="en-US" dirty="0"/>
          </a:p>
          <a:p>
            <a:pPr marL="81915" indent="0">
              <a:buClr>
                <a:srgbClr val="790101"/>
              </a:buClr>
              <a:buNone/>
            </a:pPr>
            <a:endParaRPr lang="en-US" sz="3200">
              <a:ea typeface="Calibri"/>
              <a:cs typeface="Calibri"/>
            </a:endParaRPr>
          </a:p>
          <a:p>
            <a:pPr marL="81915" indent="0">
              <a:buNone/>
            </a:pPr>
            <a:endParaRPr lang="en-US" sz="2400">
              <a:ea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3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2190751" y="274639"/>
            <a:ext cx="7496174" cy="11430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4000" u="sng" cap="small">
                <a:solidFill>
                  <a:schemeClr val="accent6">
                    <a:lumMod val="50000"/>
                  </a:schemeClr>
                </a:solidFill>
              </a:rPr>
              <a:t>Applicability</a:t>
            </a:r>
          </a:p>
        </p:txBody>
      </p:sp>
      <p:pic>
        <p:nvPicPr>
          <p:cNvPr id="4098" name="Picture 2" descr="People wearing headphones working on comput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43925" y="2254250"/>
            <a:ext cx="30765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33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" y="1719264"/>
            <a:ext cx="7275616" cy="34448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39115" indent="-457200"/>
            <a:r>
              <a:rPr lang="en-US" sz="2200">
                <a:ea typeface="+mn-lt"/>
                <a:cs typeface="+mn-lt"/>
              </a:rPr>
              <a:t>Short-term, unplanned, temporary circumstances</a:t>
            </a:r>
          </a:p>
          <a:p>
            <a:pPr marL="989965" lvl="1" indent="-380365">
              <a:buClr>
                <a:srgbClr val="790101"/>
              </a:buClr>
            </a:pPr>
            <a:r>
              <a:rPr lang="en-US" sz="2200">
                <a:ea typeface="+mn-lt"/>
                <a:cs typeface="+mn-lt"/>
              </a:rPr>
              <a:t>Quarantine requirements, appointments, as examples</a:t>
            </a:r>
            <a:endParaRPr lang="en-US" sz="2200" i="1">
              <a:cs typeface="Calibri"/>
            </a:endParaRPr>
          </a:p>
          <a:p>
            <a:pPr marL="989965" lvl="1" indent="-380365">
              <a:buClr>
                <a:srgbClr val="790101"/>
              </a:buClr>
            </a:pPr>
            <a:r>
              <a:rPr lang="en-US" sz="2200"/>
              <a:t>Handled on a case-by-case basis with the approval of the supervisor</a:t>
            </a:r>
            <a:endParaRPr lang="en-US" sz="2200" i="1">
              <a:cs typeface="Calibri"/>
            </a:endParaRPr>
          </a:p>
          <a:p>
            <a:pPr marL="989965" lvl="1" indent="-380365">
              <a:buClr>
                <a:srgbClr val="790101"/>
              </a:buClr>
            </a:pPr>
            <a:r>
              <a:rPr lang="en-US" sz="2200"/>
              <a:t>A formal Flexible Worksite </a:t>
            </a:r>
            <a:r>
              <a:rPr lang="en-US" sz="2200" i="1"/>
              <a:t>Agreement </a:t>
            </a:r>
            <a:r>
              <a:rPr lang="en-US" sz="2200"/>
              <a:t>is </a:t>
            </a:r>
            <a:r>
              <a:rPr lang="en-US" sz="2200" b="1"/>
              <a:t>not</a:t>
            </a:r>
            <a:r>
              <a:rPr lang="en-US" sz="2200"/>
              <a:t> required</a:t>
            </a:r>
            <a:endParaRPr lang="en-US" sz="2200">
              <a:cs typeface="Calibri"/>
            </a:endParaRPr>
          </a:p>
          <a:p>
            <a:pPr marL="989965" lvl="1" indent="-380365">
              <a:buClr>
                <a:srgbClr val="790101"/>
              </a:buClr>
            </a:pPr>
            <a:endParaRPr lang="en-US" sz="22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200">
                <a:cs typeface="Calibri"/>
              </a:rPr>
              <a:t>Remote work that may be required as a result of state or federal mandates</a:t>
            </a:r>
          </a:p>
          <a:p>
            <a:pPr marL="456565" indent="-456565">
              <a:buClr>
                <a:srgbClr val="790101"/>
              </a:buClr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endParaRPr lang="en-US" sz="3200">
              <a:cs typeface="Calibri"/>
            </a:endParaRPr>
          </a:p>
          <a:p>
            <a:pPr marL="81915" indent="0">
              <a:buClr>
                <a:srgbClr val="790101"/>
              </a:buClr>
              <a:buNone/>
            </a:pPr>
            <a:endParaRPr lang="en-US" sz="3200">
              <a:cs typeface="Calibri"/>
            </a:endParaRPr>
          </a:p>
          <a:p>
            <a:pPr marL="81915" indent="0">
              <a:buNone/>
            </a:pPr>
            <a:endParaRPr lang="en-US" sz="240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r>
              <a:rPr lang="en-US">
                <a:latin typeface="Calibri"/>
              </a:rPr>
              <a:t>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2190751" y="274639"/>
            <a:ext cx="7496174" cy="11430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4000" u="sng" cap="small">
                <a:solidFill>
                  <a:schemeClr val="accent6">
                    <a:lumMod val="50000"/>
                  </a:schemeClr>
                </a:solidFill>
              </a:rPr>
              <a:t>Exclusions</a:t>
            </a:r>
          </a:p>
        </p:txBody>
      </p:sp>
      <p:pic>
        <p:nvPicPr>
          <p:cNvPr id="4098" name="Picture 2" descr="Woman working beside daughter"/>
          <p:cNvPicPr>
            <a:picLocks noChangeAspect="1" noChangeArrowheads="1" noCrop="1"/>
          </p:cNvPicPr>
          <p:nvPr/>
        </p:nvPicPr>
        <p:blipFill>
          <a:blip r:embed="rId4"/>
          <a:srcRect/>
          <a:stretch/>
        </p:blipFill>
        <p:spPr bwMode="auto">
          <a:xfrm>
            <a:off x="7934325" y="2331758"/>
            <a:ext cx="3076575" cy="22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73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60218" y="1664460"/>
            <a:ext cx="7098302" cy="394352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456565" indent="-456565">
              <a:buClr>
                <a:srgbClr val="790101"/>
              </a:buClr>
            </a:pPr>
            <a:r>
              <a:rPr lang="en-US" sz="2800"/>
              <a:t>Flexible worksite </a:t>
            </a:r>
            <a:r>
              <a:rPr lang="en-US" sz="2800" b="1"/>
              <a:t>must </a:t>
            </a:r>
            <a:r>
              <a:rPr lang="en-US" sz="2800"/>
              <a:t>be in Michigan or another state in the U.S. </a:t>
            </a:r>
            <a:r>
              <a:rPr lang="en-US" sz="2800" u="sng"/>
              <a:t>with an established physical CMU presence</a:t>
            </a:r>
            <a:r>
              <a:rPr lang="en-US" sz="2800"/>
              <a:t>, such as a program center located in a CMU owned/leased building or military installation.</a:t>
            </a:r>
            <a:endParaRPr lang="en-US" sz="2800">
              <a:cs typeface="Calibri"/>
            </a:endParaRPr>
          </a:p>
          <a:p>
            <a:pPr marL="533400" lvl="1" indent="0">
              <a:buClr>
                <a:srgbClr val="790101"/>
              </a:buClr>
              <a:buNone/>
            </a:pPr>
            <a:r>
              <a:rPr lang="en-US" sz="2300">
                <a:ea typeface="+mn-lt"/>
                <a:cs typeface="+mn-lt"/>
              </a:rPr>
              <a:t>–   Temp staff working outside MI must be hired through employment agency</a:t>
            </a:r>
            <a:endParaRPr lang="en-US" sz="23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800">
                <a:cs typeface="Calibri"/>
              </a:rPr>
              <a:t>Change of a flexible worksite location must be approved by the supervisor, </a:t>
            </a:r>
            <a:r>
              <a:rPr lang="en-US" sz="2800" u="sng">
                <a:cs typeface="Calibri"/>
              </a:rPr>
              <a:t>in advance</a:t>
            </a:r>
          </a:p>
          <a:p>
            <a:pPr marL="456565" indent="-456565">
              <a:buClr>
                <a:srgbClr val="790101"/>
              </a:buClr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800">
                <a:cs typeface="Calibri"/>
              </a:rPr>
              <a:t>Employees are responsible for establishing a work environment free of interruptions and distractions that may impact performance</a:t>
            </a:r>
            <a:endParaRPr lang="en-US" sz="2800" u="sng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800">
                <a:cs typeface="Calibri"/>
              </a:rPr>
              <a:t>University may require a physical inspection of worksite</a:t>
            </a:r>
          </a:p>
          <a:p>
            <a:pPr marL="456565" indent="-456565">
              <a:buClr>
                <a:srgbClr val="790101"/>
              </a:buClr>
            </a:pPr>
            <a:endParaRPr lang="en-US" sz="2800">
              <a:cs typeface="Calibri"/>
            </a:endParaRPr>
          </a:p>
          <a:p>
            <a:pPr marL="456565" indent="-456565">
              <a:buClr>
                <a:srgbClr val="790101"/>
              </a:buClr>
            </a:pPr>
            <a:r>
              <a:rPr lang="en-US" sz="2800">
                <a:cs typeface="Calibri"/>
              </a:rPr>
              <a:t>Policy is not designed to be a substitute for dependent care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Calibri"/>
              </a:rPr>
              <a:t>5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1320800" y="228600"/>
            <a:ext cx="9042400" cy="12192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85723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Flexible Worksite Locations</a:t>
            </a:r>
            <a:b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000" u="sng" cap="small">
                <a:solidFill>
                  <a:schemeClr val="accent6">
                    <a:lumMod val="50000"/>
                  </a:schemeClr>
                </a:solidFill>
                <a:cs typeface="Calibri"/>
              </a:rPr>
              <a:t>( For Staff working at a CMU Worksite)</a:t>
            </a:r>
          </a:p>
        </p:txBody>
      </p:sp>
      <p:pic>
        <p:nvPicPr>
          <p:cNvPr id="4" name="Picture 3" descr="Child hands on a globe">
            <a:extLst>
              <a:ext uri="{FF2B5EF4-FFF2-40B4-BE49-F238E27FC236}">
                <a16:creationId xmlns:a16="http://schemas.microsoft.com/office/drawing/2014/main" id="{09BA96B8-6B9B-4441-9CE5-791CC182E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5" y="1849714"/>
            <a:ext cx="3552825" cy="3284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209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895" y="1524000"/>
            <a:ext cx="7382312" cy="404812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600" dirty="0"/>
              <a:t>Flexible Worksite arrangements are voluntary</a:t>
            </a:r>
            <a:endParaRPr lang="en-US" sz="2600" dirty="0">
              <a:cs typeface="Calibri"/>
            </a:endParaRPr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endParaRPr lang="en-US" sz="2600" dirty="0"/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600" dirty="0"/>
              <a:t>Expectations and responsibilities do not change</a:t>
            </a:r>
            <a:endParaRPr lang="en-US" sz="2600" dirty="0">
              <a:cs typeface="Calibri"/>
            </a:endParaRPr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endParaRPr lang="en-US" sz="2600" dirty="0"/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600" dirty="0"/>
              <a:t>All university and departmental rules, policies &amp; procedures must continue to be observed</a:t>
            </a:r>
            <a:endParaRPr lang="en-US" sz="2600" b="1" u="sng" dirty="0">
              <a:cs typeface="Calibri"/>
            </a:endParaRPr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endParaRPr lang="en-US" sz="2600" dirty="0"/>
          </a:p>
          <a:p>
            <a:pPr marL="365125" lvl="1" indent="-283210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600" dirty="0"/>
              <a:t>Salary, benefits, vacation, sick leave, overtime and  all other terms and conditions of employment remain the same</a:t>
            </a:r>
            <a:endParaRPr lang="en-US" sz="2600" dirty="0">
              <a:cs typeface="Calibri"/>
            </a:endParaRPr>
          </a:p>
          <a:p>
            <a:pPr marL="81915" indent="0" algn="ctr">
              <a:buNone/>
            </a:pPr>
            <a:endParaRPr lang="en-US" sz="2800"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6</a:t>
            </a:r>
          </a:p>
        </p:txBody>
      </p:sp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1869440" y="238126"/>
            <a:ext cx="9027992" cy="968144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Terms and Conditions of Employment</a:t>
            </a:r>
          </a:p>
        </p:txBody>
      </p:sp>
      <p:pic>
        <p:nvPicPr>
          <p:cNvPr id="4" name="Picture 3" descr="Filling out forms on a table">
            <a:extLst>
              <a:ext uri="{FF2B5EF4-FFF2-40B4-BE49-F238E27FC236}">
                <a16:creationId xmlns:a16="http://schemas.microsoft.com/office/drawing/2014/main" id="{B2B7AABD-DEAD-45B5-86E8-EC3D588A7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611" y="2062480"/>
            <a:ext cx="3521789" cy="335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74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/>
            <a:r>
              <a:rPr lang="en-US">
                <a:latin typeface="Calibri"/>
              </a:rPr>
              <a:t>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809750" y="285750"/>
            <a:ext cx="7867650" cy="990600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Flexible Worksite Agreement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4095391" y="1431365"/>
            <a:ext cx="7751198" cy="4893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65125" lvl="1" indent="-283210" defTabSz="609585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>
                <a:latin typeface="Calibri"/>
              </a:rPr>
              <a:t>A Flexible Worksite </a:t>
            </a:r>
            <a:r>
              <a:rPr lang="en-US" sz="2000" i="1">
                <a:latin typeface="Calibri"/>
              </a:rPr>
              <a:t>Agreement</a:t>
            </a:r>
            <a:r>
              <a:rPr lang="en-US" sz="2000">
                <a:latin typeface="Calibri"/>
              </a:rPr>
              <a:t> is </a:t>
            </a:r>
            <a:r>
              <a:rPr lang="en-US" sz="2000" b="1">
                <a:latin typeface="Calibri"/>
              </a:rPr>
              <a:t>required to work remotely </a:t>
            </a:r>
            <a:r>
              <a:rPr lang="en-US" sz="2000">
                <a:latin typeface="Calibri"/>
              </a:rPr>
              <a:t>and is specific to the department, supervisor and position held.</a:t>
            </a:r>
            <a:endParaRPr lang="en-US" sz="2000">
              <a:latin typeface="Calibri"/>
              <a:cs typeface="Calibri"/>
            </a:endParaRPr>
          </a:p>
          <a:p>
            <a:pPr marL="365125" lvl="1" indent="-283210" defTabSz="609585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>
                <a:latin typeface="Calibri"/>
              </a:rPr>
              <a:t>Must be approved by the Supervisor, Senior Manager, Division VP/Division Head and Human Resources </a:t>
            </a:r>
            <a:r>
              <a:rPr lang="en-US" sz="2000" u="sng">
                <a:latin typeface="Calibri"/>
              </a:rPr>
              <a:t>prior to</a:t>
            </a:r>
            <a:r>
              <a:rPr lang="en-US" sz="2000">
                <a:latin typeface="Calibri"/>
              </a:rPr>
              <a:t> the employee signing and working from an alternative worksite</a:t>
            </a:r>
            <a:endParaRPr lang="en-US" sz="2000">
              <a:latin typeface="Calibri"/>
              <a:cs typeface="Calibri"/>
            </a:endParaRPr>
          </a:p>
          <a:p>
            <a:pPr marL="365125" lvl="1" indent="-283210" defTabSz="609585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>
                <a:latin typeface="Calibri"/>
              </a:rPr>
              <a:t>Modified </a:t>
            </a:r>
            <a:r>
              <a:rPr lang="en-US" sz="2000" i="1">
                <a:latin typeface="Calibri"/>
              </a:rPr>
              <a:t>Agreements</a:t>
            </a:r>
            <a:r>
              <a:rPr lang="en-US" sz="2000">
                <a:latin typeface="Calibri"/>
              </a:rPr>
              <a:t> must be re-approved by the Supervisor, Senior Manager, Division VP/Division Head and Human Resources.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65125" lvl="1" indent="-283210" defTabSz="609585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 i="1">
                <a:latin typeface="Calibri"/>
                <a:cs typeface="Calibri"/>
              </a:rPr>
              <a:t>Agreements</a:t>
            </a:r>
            <a:r>
              <a:rPr lang="en-US" sz="2000">
                <a:latin typeface="Calibri"/>
                <a:cs typeface="Calibri"/>
              </a:rPr>
              <a:t> must be reviewed at least annually</a:t>
            </a:r>
          </a:p>
          <a:p>
            <a:pPr marL="365125" lvl="1" indent="-283210" defTabSz="609585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>
                <a:latin typeface="Calibri"/>
              </a:rPr>
              <a:t>Supervisor or employee may end the </a:t>
            </a:r>
            <a:r>
              <a:rPr lang="en-US" sz="2000" i="1">
                <a:latin typeface="Calibri"/>
              </a:rPr>
              <a:t>Agreement</a:t>
            </a:r>
            <a:r>
              <a:rPr lang="en-US" sz="2000">
                <a:latin typeface="Calibri"/>
              </a:rPr>
              <a:t> with a two weeks’ notice or immediately depending on circumstances; HR must be notified</a:t>
            </a:r>
            <a:endParaRPr lang="en-US" sz="2000">
              <a:latin typeface="Calibri"/>
              <a:cs typeface="Calibri"/>
            </a:endParaRPr>
          </a:p>
          <a:p>
            <a:pPr marL="365125" lvl="1" indent="-283210" defTabSz="609585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r>
              <a:rPr lang="en-US" sz="2000">
                <a:latin typeface="Calibri"/>
                <a:cs typeface="Calibri"/>
              </a:rPr>
              <a:t>Termination of Agreement is not discipline or termination of employment; additional actions necessary</a:t>
            </a:r>
          </a:p>
          <a:p>
            <a:pPr marL="365125" lvl="1" indent="-283210" defTabSz="609585">
              <a:spcBef>
                <a:spcPts val="600"/>
              </a:spcBef>
              <a:buClr>
                <a:srgbClr val="790101"/>
              </a:buClr>
              <a:buSzPct val="80000"/>
              <a:buFont typeface="Wingdings 2"/>
              <a:buChar char=""/>
            </a:pPr>
            <a:endParaRPr lang="en-US" sz="2200">
              <a:latin typeface="Calibri"/>
              <a:cs typeface="Calibri"/>
            </a:endParaRPr>
          </a:p>
        </p:txBody>
      </p:sp>
      <p:pic>
        <p:nvPicPr>
          <p:cNvPr id="6146" name="Picture 2" descr="Woman signing contra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9231" y="1909762"/>
            <a:ext cx="2796019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216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114297" algn="l"/>
              </a:tabLst>
            </a:pPr>
            <a:endParaRPr lang="en-US" sz="5867" u="sng" cap="small">
              <a:solidFill>
                <a:srgbClr val="6A0032"/>
              </a:solidFill>
            </a:endParaRPr>
          </a:p>
        </p:txBody>
      </p:sp>
      <p:pic>
        <p:nvPicPr>
          <p:cNvPr id="5122" name="Picture 2" descr="Pile of American dollar banknot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r="1781" b="3"/>
          <a:stretch/>
        </p:blipFill>
        <p:spPr bwMode="auto">
          <a:xfrm>
            <a:off x="609600" y="1600201"/>
            <a:ext cx="2672080" cy="386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81394" y="1600201"/>
            <a:ext cx="8531206" cy="415289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6565" indent="-456565">
              <a:lnSpc>
                <a:spcPct val="90000"/>
              </a:lnSpc>
              <a:buClr>
                <a:srgbClr val="631717"/>
              </a:buClr>
            </a:pPr>
            <a:r>
              <a:rPr lang="en-US" sz="2100"/>
              <a:t>The university is not liable or responsible for:</a:t>
            </a:r>
            <a:endParaRPr lang="en-US"/>
          </a:p>
          <a:p>
            <a:pPr marL="989965" lvl="1" indent="-380365">
              <a:lnSpc>
                <a:spcPct val="90000"/>
              </a:lnSpc>
              <a:buClr>
                <a:srgbClr val="631717"/>
              </a:buClr>
              <a:buFont typeface="Wingdings" panose="05000000000000000000" pitchFamily="2" charset="2"/>
              <a:buChar char="Ø"/>
            </a:pPr>
            <a:r>
              <a:rPr lang="en-US" sz="1550"/>
              <a:t>Damages to the flexible worksite;</a:t>
            </a:r>
            <a:endParaRPr lang="en-US" sz="1550">
              <a:cs typeface="Calibri"/>
            </a:endParaRPr>
          </a:p>
          <a:p>
            <a:pPr marL="989965" lvl="1" indent="-380365">
              <a:lnSpc>
                <a:spcPct val="90000"/>
              </a:lnSpc>
              <a:buClr>
                <a:srgbClr val="631717"/>
              </a:buClr>
              <a:buFont typeface="Wingdings" panose="05000000000000000000" pitchFamily="2" charset="2"/>
              <a:buChar char="Ø"/>
            </a:pPr>
            <a:r>
              <a:rPr lang="en-US" sz="1550"/>
              <a:t>Cost of utilities or maintenance;</a:t>
            </a:r>
            <a:endParaRPr lang="en-US" sz="1550">
              <a:cs typeface="Calibri"/>
            </a:endParaRPr>
          </a:p>
          <a:p>
            <a:pPr marL="989965" lvl="1" indent="-380365">
              <a:lnSpc>
                <a:spcPct val="90000"/>
              </a:lnSpc>
              <a:buClr>
                <a:srgbClr val="631717"/>
              </a:buClr>
              <a:buFont typeface="Wingdings" panose="05000000000000000000" pitchFamily="2" charset="2"/>
              <a:buChar char="Ø"/>
            </a:pPr>
            <a:r>
              <a:rPr lang="en-US" sz="1550"/>
              <a:t>Cost of renovation or creation of the designated workspace;</a:t>
            </a:r>
            <a:endParaRPr lang="en-US" sz="1550">
              <a:cs typeface="Calibri"/>
            </a:endParaRPr>
          </a:p>
          <a:p>
            <a:pPr marL="989965" lvl="1" indent="-38036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550"/>
              <a:t>Cost of compliance with zoning or insurance coverage;</a:t>
            </a:r>
            <a:endParaRPr lang="en-US" sz="1550">
              <a:cs typeface="Calibri"/>
            </a:endParaRPr>
          </a:p>
          <a:p>
            <a:pPr marL="989965" lvl="1" indent="-380365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550">
                <a:cs typeface="Calibri"/>
              </a:rPr>
              <a:t>Tax implications of working remotely.</a:t>
            </a:r>
          </a:p>
          <a:p>
            <a:pPr marL="0" indent="0">
              <a:lnSpc>
                <a:spcPct val="90000"/>
              </a:lnSpc>
              <a:buClr>
                <a:srgbClr val="631717"/>
              </a:buClr>
              <a:buNone/>
            </a:pPr>
            <a:endParaRPr lang="en-US" sz="1200">
              <a:cs typeface="Calibri"/>
            </a:endParaRPr>
          </a:p>
          <a:p>
            <a:pPr marL="456565" indent="-456565">
              <a:lnSpc>
                <a:spcPct val="90000"/>
              </a:lnSpc>
              <a:buClr>
                <a:srgbClr val="631717"/>
              </a:buClr>
              <a:buFont typeface="Arial" panose="020B0604020202020204" pitchFamily="34" charset="0"/>
              <a:buChar char="•"/>
            </a:pPr>
            <a:r>
              <a:rPr lang="en-US" sz="2100"/>
              <a:t>The university, in its sole discretion, may choose to cover certain job-related expenses as outlined in the </a:t>
            </a:r>
            <a:r>
              <a:rPr lang="en-US" sz="2100" i="1"/>
              <a:t>Agreement </a:t>
            </a:r>
            <a:r>
              <a:rPr lang="en-US" sz="2100"/>
              <a:t>and approved by the division head.</a:t>
            </a:r>
            <a:endParaRPr lang="en-US" sz="2100">
              <a:cs typeface="Calibri"/>
            </a:endParaRPr>
          </a:p>
          <a:p>
            <a:pPr marL="0" indent="0">
              <a:lnSpc>
                <a:spcPct val="90000"/>
              </a:lnSpc>
              <a:buClr>
                <a:srgbClr val="631717"/>
              </a:buClr>
              <a:buNone/>
            </a:pPr>
            <a:endParaRPr lang="en-US" sz="1200"/>
          </a:p>
          <a:p>
            <a:pPr marL="456565" indent="-456565">
              <a:lnSpc>
                <a:spcPct val="90000"/>
              </a:lnSpc>
              <a:buClr>
                <a:srgbClr val="631717"/>
              </a:buClr>
            </a:pPr>
            <a:r>
              <a:rPr lang="en-US" sz="2100"/>
              <a:t>Employee is responsible for observing any municipal zoning ordinances or insurance requirements.</a:t>
            </a:r>
            <a:endParaRPr lang="en-US" sz="2100">
              <a:cs typeface="Calibri"/>
            </a:endParaRPr>
          </a:p>
          <a:p>
            <a:pPr marL="456565" indent="-456565">
              <a:lnSpc>
                <a:spcPct val="90000"/>
              </a:lnSpc>
              <a:buClr>
                <a:srgbClr val="631717"/>
              </a:buClr>
            </a:pPr>
            <a:endParaRPr lang="en-US" sz="1200">
              <a:cs typeface="Calibri"/>
            </a:endParaRPr>
          </a:p>
          <a:p>
            <a:pPr marL="456565" indent="-456565">
              <a:lnSpc>
                <a:spcPct val="90000"/>
              </a:lnSpc>
              <a:buClr>
                <a:srgbClr val="631717"/>
              </a:buClr>
            </a:pPr>
            <a:r>
              <a:rPr lang="en-US" sz="2100"/>
              <a:t>The flexible worksite shall not be used for physically meeting or conducting business with CMU employees, students or other individuals.</a:t>
            </a:r>
            <a:endParaRPr lang="en-US" sz="2100">
              <a:cs typeface="Calibri"/>
            </a:endParaRPr>
          </a:p>
          <a:p>
            <a:pPr marL="456565" indent="-456565">
              <a:lnSpc>
                <a:spcPct val="90000"/>
              </a:lnSpc>
              <a:buClr>
                <a:srgbClr val="631717"/>
              </a:buClr>
            </a:pPr>
            <a:endParaRPr lang="en-US" sz="2100">
              <a:cs typeface="Calibri"/>
            </a:endParaRPr>
          </a:p>
        </p:txBody>
      </p:sp>
      <p:sp>
        <p:nvSpPr>
          <p:cNvPr id="47" name="Slide Number Placeholder 46" hidden="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>
              <a:spcAft>
                <a:spcPts val="600"/>
              </a:spcAft>
            </a:pPr>
            <a:fld id="{1D8F1888-7D29-4A7D-8FA0-7DB6CBBC73D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>
                <a:spcAft>
                  <a:spcPts val="600"/>
                </a:spcAft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04D2F0-D65C-42C6-B4B6-9C0E04C77DBE}"/>
              </a:ext>
            </a:extLst>
          </p:cNvPr>
          <p:cNvSpPr txBox="1">
            <a:spLocks/>
          </p:cNvSpPr>
          <p:nvPr/>
        </p:nvSpPr>
        <p:spPr>
          <a:xfrm>
            <a:off x="2065344" y="394283"/>
            <a:ext cx="7675419" cy="920167"/>
          </a:xfrm>
          <a:prstGeom prst="rect">
            <a:avLst/>
          </a:prstGeom>
          <a:gradFill>
            <a:gsLst>
              <a:gs pos="12000">
                <a:srgbClr val="FFC000"/>
              </a:gs>
              <a:gs pos="32000">
                <a:srgbClr val="FFC000"/>
              </a:gs>
            </a:gsLst>
            <a:lin ang="5400000" scaled="0"/>
          </a:gradFill>
          <a:ln w="12700">
            <a:gradFill>
              <a:gsLst>
                <a:gs pos="31000">
                  <a:srgbClr val="79010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152400" dist="76200" dir="5400000" algn="t" rotWithShape="0">
              <a:srgbClr val="631717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114297" algn="l"/>
              </a:tabLst>
            </a:pPr>
            <a:r>
              <a:rPr lang="en-US" sz="3600" u="sng" cap="small">
                <a:solidFill>
                  <a:schemeClr val="accent6">
                    <a:lumMod val="50000"/>
                  </a:schemeClr>
                </a:solidFill>
              </a:rPr>
              <a:t>Liability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0552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eneric 3 - Campus Lif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2ECE5728866E4D9459F96C729C1195" ma:contentTypeVersion="11" ma:contentTypeDescription="Create a new document." ma:contentTypeScope="" ma:versionID="a51de4782b1017ac297e7ec4c740743b">
  <xsd:schema xmlns:xsd="http://www.w3.org/2001/XMLSchema" xmlns:xs="http://www.w3.org/2001/XMLSchema" xmlns:p="http://schemas.microsoft.com/office/2006/metadata/properties" xmlns:ns1="http://schemas.microsoft.com/sharepoint/v3" xmlns:ns2="6d252edc-8742-4d23-ac70-2916764594cf" xmlns:ns3="97f61d09-9a21-4234-943e-fdd847b9d14c" targetNamespace="http://schemas.microsoft.com/office/2006/metadata/properties" ma:root="true" ma:fieldsID="2a5a26a660c8d76fcaaf4003201575c4" ns1:_="" ns2:_="" ns3:_="">
    <xsd:import namespace="http://schemas.microsoft.com/sharepoint/v3"/>
    <xsd:import namespace="6d252edc-8742-4d23-ac70-2916764594cf"/>
    <xsd:import namespace="97f61d09-9a21-4234-943e-fdd847b9d14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3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internalName="PublishingStartDate">
      <xsd:simpleType>
        <xsd:restriction base="dms:Unknown"/>
      </xsd:simpleType>
    </xsd:element>
    <xsd:element name="PublishingExpirationDate" ma:index="12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52edc-8742-4d23-ac70-2916764594c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61d09-9a21-4234-943e-fdd847b9d14c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3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97f61d09-9a21-4234-943e-fdd847b9d14c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?mso-contentType ?>
<spe:Receivers xmlns:spe="http://schemas.microsoft.com/sharepoint/events">
  <Receiver>
    <Name/>
    <Synchronization>Asynchronous</Synchronization>
    <Type>10001</Type>
    <SequenceNumber>10000</SequenceNumber>
    <Assembly>CMU.SharePoint, Version=1.0.0.0, Culture=neutral, PublicKeyToken=17c7aadcceffb9d6</Assembly>
    <Class>CMU.SharePoint.EventReceivers.DocSynchronizer</Class>
    <Data/>
    <Filter/>
  </Receiver>
  <Receiver>
    <Name/>
    <Synchronization>Asynchronous</Synchronization>
    <Type>10001</Type>
    <SequenceNumber>10000</SequenceNumber>
    <Assembly>CMU.SharePoint, Version=1.0.0.0, Culture=neutral, PublicKeyToken=17c7aadcceffb9d6</Assembly>
    <Class>CMU.SharePoint.EventReceivers.DocSynchronizer</Class>
    <Data/>
    <Filter/>
  </Receiver>
  <Receiver>
    <Name/>
    <Synchronization>Asynchronous</Synchronization>
    <Type>10002</Type>
    <SequenceNumber>10000</SequenceNumber>
    <Assembly>CMU.SharePoint, Version=1.0.0.0, Culture=neutral, PublicKeyToken=17c7aadcceffb9d6</Assembly>
    <Class>CMU.SharePoint.EventReceivers.DocSynchronizer</Class>
    <Data/>
    <Filter/>
  </Receiver>
  <Receiver>
    <Name/>
    <Synchronization>Asynchronous</Synchronization>
    <Type>10001</Type>
    <SequenceNumber>10000</SequenceNumber>
    <Assembly>CMU.SharePoint, Version=1.0.0.0, Culture=neutral, PublicKeyToken=17c7aadcceffb9d6</Assembly>
    <Class>CMU.SharePoint.EventReceivers.DocSynchronizer</Class>
    <Data/>
    <Filter/>
  </Receiver>
  <Receiver>
    <Name/>
    <Synchronization>Asynchronous</Synchronization>
    <Type>10002</Type>
    <SequenceNumber>10000</SequenceNumber>
    <Assembly>CMU.SharePoint, Version=1.0.0.0, Culture=neutral, PublicKeyToken=17c7aadcceffb9d6</Assembly>
    <Class>CMU.SharePoint.EventReceivers.DocSynchronizer</Class>
    <Data/>
    <Filter/>
  </Receiver>
  <Receiver>
    <Name/>
    <Synchronization>Synchronous</Synchronization>
    <Type>3</Type>
    <SequenceNumber>10000</SequenceNumber>
    <Assembly>CMU.SharePoint, Version=1.0.0.0, Culture=neutral, PublicKeyToken=17c7aadcceffb9d6</Assembly>
    <Class>CMU.SharePoint.EventReceivers.DocSynchronizer</Class>
    <Data/>
    <Filter/>
  </Receiver>
</spe:Receivers>
</file>

<file path=customXml/itemProps1.xml><?xml version="1.0" encoding="utf-8"?>
<ds:datastoreItem xmlns:ds="http://schemas.openxmlformats.org/officeDocument/2006/customXml" ds:itemID="{96BC09C4-23DD-4656-AF65-AAA495BC08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E976B1-ABAD-411F-8CD1-23CC3572BCED}"/>
</file>

<file path=customXml/itemProps3.xml><?xml version="1.0" encoding="utf-8"?>
<ds:datastoreItem xmlns:ds="http://schemas.openxmlformats.org/officeDocument/2006/customXml" ds:itemID="{8B1F5F40-E92A-4BE4-B162-D85DFB787B33}">
  <ds:schemaRefs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659e754e-b8d5-4cc7-b2a2-3682f80fc384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</ds:schemaRefs>
</ds:datastoreItem>
</file>

<file path=customXml/itemProps4.xml><?xml version="1.0" encoding="utf-8"?>
<ds:datastoreItem xmlns:ds="http://schemas.openxmlformats.org/officeDocument/2006/customXml" ds:itemID="{05438A52-6972-4E5B-A008-570E8696F944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1422</Words>
  <Application>Microsoft Office PowerPoint</Application>
  <PresentationFormat>Widescreen</PresentationFormat>
  <Paragraphs>192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Wingdings</vt:lpstr>
      <vt:lpstr>Wingdings 2</vt:lpstr>
      <vt:lpstr>Generic 3 - Campus Life</vt:lpstr>
      <vt:lpstr>Flexible Worksite Policy – August 2022</vt:lpstr>
      <vt:lpstr>Background</vt:lpstr>
      <vt:lpstr>Purpose</vt:lpstr>
      <vt:lpstr>Applicability</vt:lpstr>
      <vt:lpstr>Exclusions</vt:lpstr>
      <vt:lpstr>Flexible Worksite Locations ( For Staff working at a CMU Worksite)</vt:lpstr>
      <vt:lpstr>Terms and Conditions of Employment</vt:lpstr>
      <vt:lpstr>Flexible Worksite Agreement</vt:lpstr>
      <vt:lpstr>PowerPoint Presentation</vt:lpstr>
      <vt:lpstr>Work Hours/Performance</vt:lpstr>
      <vt:lpstr>Workplace Safety and Security</vt:lpstr>
      <vt:lpstr>Technology, Equipment, Confidentiality and Security</vt:lpstr>
      <vt:lpstr>Procedure</vt:lpstr>
      <vt:lpstr>Procedure (Continued)</vt:lpstr>
      <vt:lpstr>Procedure (continued)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Employment Policies</dc:title>
  <dc:creator>Blake, Harley Vernon</dc:creator>
  <cp:lastModifiedBy>Hella, Lori L.</cp:lastModifiedBy>
  <cp:revision>216</cp:revision>
  <cp:lastPrinted>2022-08-08T14:00:56Z</cp:lastPrinted>
  <dcterms:created xsi:type="dcterms:W3CDTF">2021-10-06T15:07:41Z</dcterms:created>
  <dcterms:modified xsi:type="dcterms:W3CDTF">2022-08-08T14:06:43Z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B1A370E8-95B5-4BA5-9B9B-9924DC340B14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0x010100E32ECE5728866E4D9459F96C729C1195</vt:lpwstr>
  </property>
</Properties>
</file>